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AFCFC"/>
        </a:solidFill>
        <a:effectLst/>
      </p:bgPr>
    </p:bg>
    <p:spTree>
      <p:nvGrpSpPr>
        <p:cNvPr id="1" name=""/>
        <p:cNvGrpSpPr/>
        <p:nvPr/>
      </p:nvGrpSpPr>
      <p:grpSpPr/>
      <p:sp>
        <p:nvSpPr>
          <p:cNvPr id="2" name="Right Triangle 1"/>
          <p:cNvSpPr/>
          <p:nvPr/>
        </p:nvSpPr>
        <p:spPr>
          <a:xfrm rot="10800000">
            <a:off x="0" y="0"/>
            <a:ext cx="4114800" cy="6858000"/>
          </a:xfrm>
          <a:prstGeom prst="rtTriangle">
            <a:avLst/>
          </a:prstGeom>
          <a:solidFill>
            <a:srgbClr val="EEFAF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2926080"/>
            <a:ext cx="365760" cy="1097280"/>
          </a:xfrm>
          <a:prstGeom prst="rect">
            <a:avLst/>
          </a:prstGeom>
          <a:solidFill>
            <a:srgbClr val="00CCB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371600" y="1828800"/>
            <a:ext cx="9601200" cy="3657600"/>
          </a:xfrm>
          <a:prstGeom prst="rect">
            <a:avLst/>
          </a:prstGeom>
          <a:noFill/>
        </p:spPr>
        <p:txBody>
          <a:bodyPr wrap="square">
            <a:spAutoFit/>
          </a:bodyPr>
          <a:lstStyle/>
          <a:p>
            <a:pPr>
              <a:spcAft>
                <a:spcPts val="1200"/>
              </a:spcAft>
              <a:defRPr sz="1800" b="1">
                <a:solidFill>
                  <a:srgbClr val="00CCB6"/>
                </a:solidFill>
                <a:latin typeface="Arial"/>
              </a:defRPr>
            </a:pPr>
            <a:r>
              <a:t>ENIPay (AnyPay) 全球数字支付聚合生态</a:t>
            </a:r>
          </a:p>
          <a:p>
            <a:pPr>
              <a:spcAft>
                <a:spcPts val="1000"/>
              </a:spcAft>
              <a:defRPr sz="4400" b="1">
                <a:solidFill>
                  <a:srgbClr val="111E1E"/>
                </a:solidFill>
                <a:latin typeface="Georgia"/>
              </a:defRPr>
            </a:pPr>
            <a:r>
              <a:t>重塑全球 Web3 支付新生态 🚀</a:t>
            </a:r>
          </a:p>
          <a:p>
            <a:pPr>
              <a:spcAft>
                <a:spcPts val="4000"/>
              </a:spcAft>
              <a:defRPr sz="1600">
                <a:solidFill>
                  <a:srgbClr val="5A7373"/>
                </a:solidFill>
                <a:latin typeface="Arial"/>
              </a:defRPr>
            </a:pPr>
            <a:r>
              <a:t>—— 艾米公链5年技术沉淀 × 币安第三方资金安全托管 × 动态100代裂变计划</a:t>
            </a:r>
          </a:p>
          <a:p>
            <a:pPr>
              <a:defRPr sz="1100" b="1">
                <a:solidFill>
                  <a:srgbClr val="5A7373"/>
                </a:solidFill>
                <a:latin typeface="Arial"/>
              </a:defRPr>
            </a:pPr>
            <a:r>
              <a:t>合作机构审计背书: CERTIK | BINANCE | NTT | OKX | BYBIT</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AFCFC"/>
        </a:solidFill>
        <a:effectLst/>
      </p:bgPr>
    </p:bg>
    <p:spTree>
      <p:nvGrpSpPr>
        <p:cNvPr id="1" name=""/>
        <p:cNvGrpSpPr/>
        <p:nvPr/>
      </p:nvGrpSpPr>
      <p:grpSpPr/>
      <p:sp>
        <p:nvSpPr>
          <p:cNvPr id="2" name="Rectangle 1"/>
          <p:cNvSpPr/>
          <p:nvPr/>
        </p:nvSpPr>
        <p:spPr>
          <a:xfrm>
            <a:off x="457200" y="365760"/>
            <a:ext cx="109728" cy="640080"/>
          </a:xfrm>
          <a:prstGeom prst="rect">
            <a:avLst/>
          </a:prstGeom>
          <a:solidFill>
            <a:srgbClr val="00CCB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85800" y="256032"/>
            <a:ext cx="10515600" cy="822960"/>
          </a:xfrm>
          <a:prstGeom prst="rect">
            <a:avLst/>
          </a:prstGeom>
          <a:noFill/>
        </p:spPr>
        <p:txBody>
          <a:bodyPr wrap="square" tIns="0" bIns="0" lIns="0" rIns="0">
            <a:spAutoFit/>
          </a:bodyPr>
          <a:lstStyle/>
          <a:p>
            <a:pPr>
              <a:defRPr sz="2600" b="1">
                <a:solidFill>
                  <a:srgbClr val="111E1E"/>
                </a:solidFill>
                <a:latin typeface="Georgia"/>
              </a:defRPr>
            </a:pPr>
            <a:r>
              <a:t>时代已来！立即锁定 2026 Q4 首发内测黄金爆红期</a:t>
            </a:r>
          </a:p>
          <a:p>
            <a:pPr>
              <a:spcBef>
                <a:spcPts val="200"/>
              </a:spcBef>
              <a:defRPr sz="1300">
                <a:solidFill>
                  <a:srgbClr val="5A7373"/>
                </a:solidFill>
                <a:latin typeface="Arial"/>
              </a:defRPr>
            </a:pPr>
            <a:r>
              <a:t>与其等到年底公开版上市看着别人吃满流水，不如今天立刻进场、注册激活开启财富躺赚</a:t>
            </a:r>
          </a:p>
        </p:txBody>
      </p:sp>
      <p:sp>
        <p:nvSpPr>
          <p:cNvPr id="4" name="Rounded Rectangle 3"/>
          <p:cNvSpPr/>
          <p:nvPr/>
        </p:nvSpPr>
        <p:spPr>
          <a:xfrm>
            <a:off x="548640" y="1645920"/>
            <a:ext cx="11064240" cy="4389120"/>
          </a:xfrm>
          <a:prstGeom prst="roundRect">
            <a:avLst/>
          </a:prstGeom>
          <a:solidFill>
            <a:srgbClr val="FFFFFF"/>
          </a:solidFill>
          <a:ln w="19050">
            <a:solidFill>
              <a:srgbClr val="00CCB6"/>
            </a:solidFill>
          </a:ln>
          <a:effectLst>
            <a:outerShdw blurRad="18000" dist="8000" dir="5400000">
              <a:srgbClr val="000000">
                <a:alpha val="8000"/>
              </a:srgbClr>
            </a:outerShdw>
          </a:effectLst>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spcAft>
                <a:spcPts val="1400"/>
              </a:spcAft>
              <a:defRPr sz="2400" b="1">
                <a:solidFill>
                  <a:srgbClr val="111E1E"/>
                </a:solidFill>
                <a:latin typeface="Georgia"/>
              </a:defRPr>
            </a:pPr>
            <a:r>
              <a:t>🔥 团队长、合伙人立即行动口号：</a:t>
            </a:r>
          </a:p>
          <a:p>
            <a:pPr>
              <a:spcBef>
                <a:spcPts val="200"/>
              </a:spcBef>
              <a:spcAft>
                <a:spcPts val="600"/>
              </a:spcAft>
            </a:pPr>
            <a:r>
              <a:rPr sz="1400" b="1">
                <a:solidFill>
                  <a:srgbClr val="111E1E"/>
                </a:solidFill>
                <a:latin typeface="Arial"/>
              </a:rPr>
              <a:t>• 1. 扫码抢占黄金坑位: </a:t>
            </a:r>
            <a:r>
              <a:rPr sz="1300">
                <a:solidFill>
                  <a:srgbClr val="5A7373"/>
                </a:solidFill>
                <a:latin typeface="Arial"/>
              </a:rPr>
              <a:t>下载并注册 AnyPay Android / iOS 端（iOS 暂在内测通道），配置首张属于你的极速绿卡/黑卡。</a:t>
            </a:r>
          </a:p>
          <a:p>
            <a:pPr>
              <a:spcBef>
                <a:spcPts val="200"/>
              </a:spcBef>
              <a:spcAft>
                <a:spcPts val="600"/>
              </a:spcAft>
            </a:pPr>
            <a:r>
              <a:rPr sz="1400" b="1">
                <a:solidFill>
                  <a:srgbClr val="111E1E"/>
                </a:solidFill>
                <a:latin typeface="Arial"/>
              </a:rPr>
              <a:t>• 2. 开启质押坐享补贴: </a:t>
            </a:r>
            <a:r>
              <a:rPr sz="1300">
                <a:solidFill>
                  <a:srgbClr val="5A7373"/>
                </a:solidFill>
                <a:latin typeface="Arial"/>
              </a:rPr>
              <a:t>用 300U - 10,000U 激活每日质押，率先享受焊死每天 1% 利息以及 3.5 倍的暴力出局奖励。</a:t>
            </a:r>
          </a:p>
          <a:p>
            <a:pPr>
              <a:spcBef>
                <a:spcPts val="200"/>
              </a:spcBef>
              <a:spcAft>
                <a:spcPts val="600"/>
              </a:spcAft>
            </a:pPr>
            <a:r>
              <a:rPr sz="1400" b="1">
                <a:solidFill>
                  <a:srgbClr val="111E1E"/>
                </a:solidFill>
                <a:latin typeface="Arial"/>
              </a:rPr>
              <a:t>• 3. 裂变推广拿满 100 代: </a:t>
            </a:r>
            <a:r>
              <a:rPr sz="1300">
                <a:solidFill>
                  <a:srgbClr val="5A7373"/>
                </a:solidFill>
                <a:latin typeface="Arial"/>
              </a:rPr>
              <a:t>迅速锁定你直属的 9 个核心领袖，手把手协助他们向下完成简单复制，团队日活引爆万级。我们可以抱团打赢 2026 这场翻身仗！</a:t>
            </a:r>
          </a:p>
          <a:p>
            <a:pPr>
              <a:spcBef>
                <a:spcPts val="200"/>
              </a:spcBef>
              <a:spcAft>
                <a:spcPts val="600"/>
              </a:spcAft>
            </a:pPr>
            <a:r>
              <a:rPr sz="1300" b="1">
                <a:solidFill>
                  <a:srgbClr val="111E1E"/>
                </a:solidFill>
                <a:latin typeface="Arial"/>
              </a:rPr>
              <a:t>• 4. 链上公开资产验证: </a:t>
            </a:r>
            <a:r>
              <a:rPr sz="1200">
                <a:solidFill>
                  <a:srgbClr val="5A7373"/>
                </a:solidFill>
                <a:latin typeface="Arial"/>
              </a:rPr>
              <a:t>EPAY 销毁钱包：0x8B5D68...f21c | EPAY 合约：0x3c3f92...3830 | 官方：www.enipay.net</a:t>
            </a:r>
          </a:p>
          <a:p>
            <a:pPr algn="ctr">
              <a:spcBef>
                <a:spcPts val="2000"/>
              </a:spcBef>
              <a:defRPr sz="2000" b="1" i="1">
                <a:solidFill>
                  <a:srgbClr val="00CCB6"/>
                </a:solidFill>
                <a:latin typeface="Georgia"/>
              </a:defRPr>
            </a:pPr>
            <a:r>
              <a:t>连接全球 · 赋能未来 —— 我们顶峰相见！</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AFCFC"/>
        </a:solidFill>
        <a:effectLst/>
      </p:bgPr>
    </p:bg>
    <p:spTree>
      <p:nvGrpSpPr>
        <p:cNvPr id="1" name=""/>
        <p:cNvGrpSpPr/>
        <p:nvPr/>
      </p:nvGrpSpPr>
      <p:grpSpPr/>
      <p:sp>
        <p:nvSpPr>
          <p:cNvPr id="2" name="Rectangle 1"/>
          <p:cNvSpPr/>
          <p:nvPr/>
        </p:nvSpPr>
        <p:spPr>
          <a:xfrm>
            <a:off x="457200" y="365760"/>
            <a:ext cx="109728" cy="640080"/>
          </a:xfrm>
          <a:prstGeom prst="rect">
            <a:avLst/>
          </a:prstGeom>
          <a:solidFill>
            <a:srgbClr val="00CCB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85800" y="256032"/>
            <a:ext cx="10515600" cy="822960"/>
          </a:xfrm>
          <a:prstGeom prst="rect">
            <a:avLst/>
          </a:prstGeom>
          <a:noFill/>
        </p:spPr>
        <p:txBody>
          <a:bodyPr wrap="square" tIns="0" bIns="0" lIns="0" rIns="0">
            <a:spAutoFit/>
          </a:bodyPr>
          <a:lstStyle/>
          <a:p>
            <a:pPr>
              <a:defRPr sz="2600" b="1">
                <a:solidFill>
                  <a:srgbClr val="111E1E"/>
                </a:solidFill>
                <a:latin typeface="Georgia"/>
              </a:defRPr>
            </a:pPr>
            <a:r>
              <a:t>传统巨头难越数字鸿沟，Web3 支付万亿蓝海迎来爆发</a:t>
            </a:r>
          </a:p>
          <a:p>
            <a:pPr>
              <a:spcBef>
                <a:spcPts val="200"/>
              </a:spcBef>
              <a:defRPr sz="1300">
                <a:solidFill>
                  <a:srgbClr val="5A7373"/>
                </a:solidFill>
                <a:latin typeface="Arial"/>
              </a:defRPr>
            </a:pPr>
            <a:r>
              <a:t>传统支付只解决法币流转，新兴 U 卡通过极致效率迅速撬动数百亿资本估值</a:t>
            </a:r>
          </a:p>
        </p:txBody>
      </p:sp>
      <p:sp>
        <p:nvSpPr>
          <p:cNvPr id="4" name="Rounded Rectangle 3"/>
          <p:cNvSpPr/>
          <p:nvPr/>
        </p:nvSpPr>
        <p:spPr>
          <a:xfrm>
            <a:off x="548640" y="1645920"/>
            <a:ext cx="5303520" cy="4114800"/>
          </a:xfrm>
          <a:prstGeom prst="roundRect">
            <a:avLst/>
          </a:prstGeom>
          <a:solidFill>
            <a:srgbClr val="FFFFFF"/>
          </a:solidFill>
          <a:ln>
            <a:noFill/>
          </a:ln>
          <a:effectLst>
            <a:outerShdw blurRad="18000" dist="8000" dir="5400000">
              <a:srgbClr val="000000">
                <a:alpha val="8000"/>
              </a:srgbClr>
            </a:outerShdw>
          </a:effectLst>
        </p:spPr>
        <p:style>
          <a:lnRef idx="1">
            <a:schemeClr val="accent1"/>
          </a:lnRef>
          <a:fillRef idx="3">
            <a:schemeClr val="accent1"/>
          </a:fillRef>
          <a:effectRef idx="2">
            <a:schemeClr val="accent1"/>
          </a:effectRef>
          <a:fontRef idx="minor">
            <a:schemeClr val="lt1"/>
          </a:fontRef>
        </p:style>
        <p:txBody>
          <a:bodyPr rtlCol="0" anchor="ctr" wrap="square" lIns="274320" tIns="274320"/>
          <a:lstStyle/>
          <a:p>
            <a:pPr algn="ctr">
              <a:spcAft>
                <a:spcPts val="1400"/>
              </a:spcAft>
              <a:defRPr sz="2000" b="1">
                <a:solidFill>
                  <a:srgbClr val="111E1E"/>
                </a:solidFill>
                <a:latin typeface="Georgia"/>
              </a:defRPr>
            </a:pPr>
            <a:r>
              <a:t>传统金融巨头（法币流转）</a:t>
            </a:r>
          </a:p>
          <a:p>
            <a:pPr>
              <a:spcBef>
                <a:spcPts val="200"/>
              </a:spcBef>
              <a:spcAft>
                <a:spcPts val="600"/>
              </a:spcAft>
            </a:pPr>
            <a:r>
              <a:rPr sz="1300" b="1">
                <a:solidFill>
                  <a:srgbClr val="111E1E"/>
                </a:solidFill>
                <a:latin typeface="Arial"/>
              </a:rPr>
              <a:t>• Visa统治半壁江山: </a:t>
            </a:r>
            <a:r>
              <a:rPr sz="1200">
                <a:solidFill>
                  <a:srgbClr val="5A7373"/>
                </a:solidFill>
                <a:latin typeface="Arial"/>
              </a:rPr>
              <a:t>全球市值突破 6700 亿美元，Mastercard 占 4000 亿，美国运通 2000 亿</a:t>
            </a:r>
          </a:p>
          <a:p>
            <a:pPr>
              <a:spcBef>
                <a:spcPts val="200"/>
              </a:spcBef>
              <a:spcAft>
                <a:spcPts val="600"/>
              </a:spcAft>
            </a:pPr>
            <a:r>
              <a:rPr sz="1300" b="1">
                <a:solidFill>
                  <a:srgbClr val="111E1E"/>
                </a:solidFill>
                <a:latin typeface="Arial"/>
              </a:rPr>
              <a:t>• 面临核心硬伤: </a:t>
            </a:r>
            <a:r>
              <a:rPr sz="1200">
                <a:solidFill>
                  <a:srgbClr val="5A7373"/>
                </a:solidFill>
                <a:latin typeface="Arial"/>
              </a:rPr>
              <a:t>无法彻底解决数字货币与法币的即时跨国结算，摩擦成本高达 3%+</a:t>
            </a:r>
          </a:p>
          <a:p>
            <a:pPr>
              <a:spcBef>
                <a:spcPts val="200"/>
              </a:spcBef>
              <a:spcAft>
                <a:spcPts val="600"/>
              </a:spcAft>
            </a:pPr>
            <a:r>
              <a:rPr sz="1300" b="1">
                <a:solidFill>
                  <a:srgbClr val="111E1E"/>
                </a:solidFill>
                <a:latin typeface="Arial"/>
              </a:rPr>
              <a:t>• 用户体验痛点: </a:t>
            </a:r>
            <a:r>
              <a:rPr sz="1200">
                <a:solidFill>
                  <a:srgbClr val="5A7373"/>
                </a:solidFill>
                <a:latin typeface="Arial"/>
              </a:rPr>
              <a:t>买 U 极易遭遇封卡潮、冻卡风波，线下商家拒绝接收动荡不稳的传统数字资产</a:t>
            </a:r>
          </a:p>
        </p:txBody>
      </p:sp>
      <p:sp>
        <p:nvSpPr>
          <p:cNvPr id="5" name="Rounded Rectangle 4"/>
          <p:cNvSpPr/>
          <p:nvPr/>
        </p:nvSpPr>
        <p:spPr>
          <a:xfrm>
            <a:off x="6309360" y="1645920"/>
            <a:ext cx="5303520" cy="4114800"/>
          </a:xfrm>
          <a:prstGeom prst="roundRect">
            <a:avLst/>
          </a:prstGeom>
          <a:solidFill>
            <a:srgbClr val="EEFAF8"/>
          </a:solidFill>
          <a:ln w="19050">
            <a:solidFill>
              <a:srgbClr val="00CCB6"/>
            </a:solidFill>
          </a:ln>
          <a:effectLst>
            <a:outerShdw blurRad="18000" dist="8000" dir="5400000">
              <a:srgbClr val="000000">
                <a:alpha val="8000"/>
              </a:srgbClr>
            </a:outerShdw>
          </a:effectLst>
        </p:spPr>
        <p:style>
          <a:lnRef idx="1">
            <a:schemeClr val="accent1"/>
          </a:lnRef>
          <a:fillRef idx="3">
            <a:schemeClr val="accent1"/>
          </a:fillRef>
          <a:effectRef idx="2">
            <a:schemeClr val="accent1"/>
          </a:effectRef>
          <a:fontRef idx="minor">
            <a:schemeClr val="lt1"/>
          </a:fontRef>
        </p:style>
        <p:txBody>
          <a:bodyPr rtlCol="0" anchor="ctr" wrap="square" lIns="274320" tIns="274320"/>
          <a:lstStyle/>
          <a:p>
            <a:pPr algn="ctr">
              <a:spcAft>
                <a:spcPts val="1400"/>
              </a:spcAft>
              <a:defRPr sz="2000" b="1">
                <a:solidFill>
                  <a:srgbClr val="00CCB6"/>
                </a:solidFill>
                <a:latin typeface="Georgia"/>
              </a:defRPr>
            </a:pPr>
            <a:r>
              <a:t>新兴数字 U 卡先例 (RedotPay)</a:t>
            </a:r>
          </a:p>
          <a:p>
            <a:pPr>
              <a:spcBef>
                <a:spcPts val="200"/>
              </a:spcBef>
              <a:spcAft>
                <a:spcPts val="600"/>
              </a:spcAft>
            </a:pPr>
            <a:r>
              <a:rPr sz="1300" b="1">
                <a:solidFill>
                  <a:srgbClr val="111E1E"/>
                </a:solidFill>
                <a:latin typeface="Arial"/>
              </a:rPr>
              <a:t>• 极速爆发记录: </a:t>
            </a:r>
            <a:r>
              <a:rPr sz="1200">
                <a:solidFill>
                  <a:srgbClr val="5A7373"/>
                </a:solidFill>
                <a:latin typeface="Arial"/>
              </a:rPr>
              <a:t>短短 3 年覆盖 100 多个国家，迅速获得 800 万 KYC 实名卡片激活日活</a:t>
            </a:r>
          </a:p>
          <a:p>
            <a:pPr>
              <a:spcBef>
                <a:spcPts val="200"/>
              </a:spcBef>
              <a:spcAft>
                <a:spcPts val="600"/>
              </a:spcAft>
            </a:pPr>
            <a:r>
              <a:rPr sz="1300" b="1">
                <a:solidFill>
                  <a:srgbClr val="111E1E"/>
                </a:solidFill>
                <a:latin typeface="Arial"/>
              </a:rPr>
              <a:t>• 恐怖造血能力: </a:t>
            </a:r>
            <a:r>
              <a:rPr sz="1200">
                <a:solidFill>
                  <a:srgbClr val="5A7373"/>
                </a:solidFill>
                <a:latin typeface="Arial"/>
              </a:rPr>
              <a:t>年流水冲破 120 亿美金，仅收 1.5% 综合费率即可创造 1.8 亿美元纯手续费利润</a:t>
            </a:r>
          </a:p>
          <a:p>
            <a:pPr>
              <a:spcBef>
                <a:spcPts val="200"/>
              </a:spcBef>
              <a:spcAft>
                <a:spcPts val="600"/>
              </a:spcAft>
            </a:pPr>
            <a:r>
              <a:rPr sz="1300" b="1">
                <a:solidFill>
                  <a:srgbClr val="111E1E"/>
                </a:solidFill>
                <a:latin typeface="Arial"/>
              </a:rPr>
              <a:t>• 巨头资本估值: </a:t>
            </a:r>
            <a:r>
              <a:rPr sz="1200">
                <a:solidFill>
                  <a:srgbClr val="5A7373"/>
                </a:solidFill>
                <a:latin typeface="Arial"/>
              </a:rPr>
              <a:t>仅提供简单兑付即获资本市场高达 40 亿 - 50 亿美元估值，Web3 支付是绝对的暴利风口</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AFCFC"/>
        </a:solidFill>
        <a:effectLst/>
      </p:bgPr>
    </p:bg>
    <p:spTree>
      <p:nvGrpSpPr>
        <p:cNvPr id="1" name=""/>
        <p:cNvGrpSpPr/>
        <p:nvPr/>
      </p:nvGrpSpPr>
      <p:grpSpPr/>
      <p:sp>
        <p:nvSpPr>
          <p:cNvPr id="2" name="Rectangle 1"/>
          <p:cNvSpPr/>
          <p:nvPr/>
        </p:nvSpPr>
        <p:spPr>
          <a:xfrm>
            <a:off x="457200" y="365760"/>
            <a:ext cx="109728" cy="640080"/>
          </a:xfrm>
          <a:prstGeom prst="rect">
            <a:avLst/>
          </a:prstGeom>
          <a:solidFill>
            <a:srgbClr val="00CCB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85800" y="256032"/>
            <a:ext cx="10515600" cy="822960"/>
          </a:xfrm>
          <a:prstGeom prst="rect">
            <a:avLst/>
          </a:prstGeom>
          <a:noFill/>
        </p:spPr>
        <p:txBody>
          <a:bodyPr wrap="square" tIns="0" bIns="0" lIns="0" rIns="0">
            <a:spAutoFit/>
          </a:bodyPr>
          <a:lstStyle/>
          <a:p>
            <a:pPr>
              <a:defRPr sz="2600" b="1">
                <a:solidFill>
                  <a:srgbClr val="111E1E"/>
                </a:solidFill>
                <a:latin typeface="Georgia"/>
              </a:defRPr>
            </a:pPr>
            <a:r>
              <a:t>深耕5年！艾米公链强大的底层技术底座与 A 级信誉</a:t>
            </a:r>
          </a:p>
          <a:p>
            <a:pPr>
              <a:spcBef>
                <a:spcPts val="200"/>
              </a:spcBef>
              <a:defRPr sz="1300">
                <a:solidFill>
                  <a:srgbClr val="5A7373"/>
                </a:solidFill>
                <a:latin typeface="Arial"/>
              </a:defRPr>
            </a:pPr>
            <a:r>
              <a:t>不是几个人组建的虚弱空中楼阁，AnyPay 的底盘是全球顶尖的安全级底层 L1 公链</a:t>
            </a:r>
          </a:p>
        </p:txBody>
      </p:sp>
      <p:sp>
        <p:nvSpPr>
          <p:cNvPr id="4" name="Rounded Rectangle 3"/>
          <p:cNvSpPr/>
          <p:nvPr/>
        </p:nvSpPr>
        <p:spPr>
          <a:xfrm>
            <a:off x="548640" y="1645920"/>
            <a:ext cx="3383280" cy="4114800"/>
          </a:xfrm>
          <a:prstGeom prst="roundRect">
            <a:avLst/>
          </a:prstGeom>
          <a:solidFill>
            <a:srgbClr val="FFFFFF"/>
          </a:solidFill>
          <a:ln>
            <a:noFill/>
          </a:ln>
          <a:effectLst>
            <a:outerShdw blurRad="18000" dist="8000" dir="5400000">
              <a:srgbClr val="000000">
                <a:alpha val="8000"/>
              </a:srgbClr>
            </a:outerShdw>
          </a:effectLst>
        </p:spPr>
        <p:style>
          <a:lnRef idx="1">
            <a:schemeClr val="accent1"/>
          </a:lnRef>
          <a:fillRef idx="3">
            <a:schemeClr val="accent1"/>
          </a:fillRef>
          <a:effectRef idx="2">
            <a:schemeClr val="accent1"/>
          </a:effectRef>
          <a:fontRef idx="minor">
            <a:schemeClr val="lt1"/>
          </a:fontRef>
        </p:style>
        <p:txBody>
          <a:bodyPr rtlCol="0" anchor="ctr" wrap="square" lIns="274320" tIns="274320"/>
          <a:lstStyle/>
          <a:p>
            <a:pPr algn="ctr">
              <a:spcAft>
                <a:spcPts val="400"/>
              </a:spcAft>
              <a:defRPr sz="3200" b="1">
                <a:solidFill>
                  <a:srgbClr val="00CCB6"/>
                </a:solidFill>
                <a:latin typeface="Georgia"/>
              </a:defRPr>
            </a:pPr>
            <a:r>
              <a:t>运行第 5 年</a:t>
            </a:r>
          </a:p>
          <a:p>
            <a:pPr>
              <a:spcAft>
                <a:spcPts val="1200"/>
              </a:spcAft>
              <a:defRPr sz="1400" b="1">
                <a:solidFill>
                  <a:srgbClr val="111E1E"/>
                </a:solidFill>
                <a:latin typeface="Arial"/>
              </a:defRPr>
            </a:pPr>
            <a:r>
              <a:t>400万+ 持币地址</a:t>
            </a:r>
          </a:p>
          <a:p>
            <a:pPr>
              <a:spcBef>
                <a:spcPts val="400"/>
              </a:spcBef>
              <a:defRPr sz="1200">
                <a:solidFill>
                  <a:srgbClr val="5A7373"/>
                </a:solidFill>
                <a:latin typeface="Arial"/>
              </a:defRPr>
            </a:pPr>
            <a:r>
              <a:t>累计交易量突破 2,400 万笔，日均活跃交易 7 万多笔，已消耗 300 万枚 ENI 燃料费，全链安全底盘极为稳健。</a:t>
            </a:r>
          </a:p>
        </p:txBody>
      </p:sp>
      <p:sp>
        <p:nvSpPr>
          <p:cNvPr id="5" name="Rounded Rectangle 4"/>
          <p:cNvSpPr/>
          <p:nvPr/>
        </p:nvSpPr>
        <p:spPr>
          <a:xfrm>
            <a:off x="4206240" y="1645920"/>
            <a:ext cx="3383280" cy="4114800"/>
          </a:xfrm>
          <a:prstGeom prst="roundRect">
            <a:avLst/>
          </a:prstGeom>
          <a:solidFill>
            <a:srgbClr val="FFFFFF"/>
          </a:solidFill>
          <a:ln>
            <a:noFill/>
          </a:ln>
          <a:effectLst>
            <a:outerShdw blurRad="18000" dist="8000" dir="5400000">
              <a:srgbClr val="000000">
                <a:alpha val="8000"/>
              </a:srgbClr>
            </a:outerShdw>
          </a:effectLst>
        </p:spPr>
        <p:style>
          <a:lnRef idx="1">
            <a:schemeClr val="accent1"/>
          </a:lnRef>
          <a:fillRef idx="3">
            <a:schemeClr val="accent1"/>
          </a:fillRef>
          <a:effectRef idx="2">
            <a:schemeClr val="accent1"/>
          </a:effectRef>
          <a:fontRef idx="minor">
            <a:schemeClr val="lt1"/>
          </a:fontRef>
        </p:style>
        <p:txBody>
          <a:bodyPr rtlCol="0" anchor="ctr" wrap="square" lIns="274320" tIns="274320"/>
          <a:lstStyle/>
          <a:p>
            <a:pPr algn="ctr">
              <a:spcAft>
                <a:spcPts val="400"/>
              </a:spcAft>
              <a:defRPr sz="3200" b="1">
                <a:solidFill>
                  <a:srgbClr val="00CCB6"/>
                </a:solidFill>
                <a:latin typeface="Georgia"/>
              </a:defRPr>
            </a:pPr>
            <a:r>
              <a:t>12,500 TPS</a:t>
            </a:r>
          </a:p>
          <a:p>
            <a:pPr>
              <a:spcAft>
                <a:spcPts val="1200"/>
              </a:spcAft>
              <a:defRPr sz="1400" b="1">
                <a:solidFill>
                  <a:srgbClr val="111E1E"/>
                </a:solidFill>
                <a:latin typeface="Arial"/>
              </a:defRPr>
            </a:pPr>
            <a:r>
              <a:t>链上真实吞吐量</a:t>
            </a:r>
          </a:p>
          <a:p>
            <a:pPr>
              <a:spcBef>
                <a:spcPts val="400"/>
              </a:spcBef>
              <a:defRPr sz="1200">
                <a:solidFill>
                  <a:srgbClr val="5A7373"/>
                </a:solidFill>
                <a:latin typeface="Arial"/>
              </a:defRPr>
            </a:pPr>
            <a:r>
              <a:t>企业级模块化公链，实测交易并发超 12,500 次/秒，网络延时对比普通公链降低 85%，支持无感上链与一键发链。</a:t>
            </a:r>
          </a:p>
        </p:txBody>
      </p:sp>
      <p:sp>
        <p:nvSpPr>
          <p:cNvPr id="6" name="Rounded Rectangle 5"/>
          <p:cNvSpPr/>
          <p:nvPr/>
        </p:nvSpPr>
        <p:spPr>
          <a:xfrm>
            <a:off x="7863840" y="1645920"/>
            <a:ext cx="3383280" cy="4114800"/>
          </a:xfrm>
          <a:prstGeom prst="roundRect">
            <a:avLst/>
          </a:prstGeom>
          <a:solidFill>
            <a:srgbClr val="FFFFFF"/>
          </a:solidFill>
          <a:ln>
            <a:noFill/>
          </a:ln>
          <a:effectLst>
            <a:outerShdw blurRad="18000" dist="8000" dir="5400000">
              <a:srgbClr val="000000">
                <a:alpha val="8000"/>
              </a:srgbClr>
            </a:outerShdw>
          </a:effectLst>
        </p:spPr>
        <p:style>
          <a:lnRef idx="1">
            <a:schemeClr val="accent1"/>
          </a:lnRef>
          <a:fillRef idx="3">
            <a:schemeClr val="accent1"/>
          </a:fillRef>
          <a:effectRef idx="2">
            <a:schemeClr val="accent1"/>
          </a:effectRef>
          <a:fontRef idx="minor">
            <a:schemeClr val="lt1"/>
          </a:fontRef>
        </p:style>
        <p:txBody>
          <a:bodyPr rtlCol="0" anchor="ctr" wrap="square" lIns="274320" tIns="274320"/>
          <a:lstStyle/>
          <a:p>
            <a:pPr algn="ctr">
              <a:spcAft>
                <a:spcPts val="400"/>
              </a:spcAft>
              <a:defRPr sz="3200" b="1">
                <a:solidFill>
                  <a:srgbClr val="00CCB6"/>
                </a:solidFill>
                <a:latin typeface="Georgia"/>
              </a:defRPr>
            </a:pPr>
            <a:r>
              <a:t>CertiK A 级</a:t>
            </a:r>
          </a:p>
          <a:p>
            <a:pPr>
              <a:spcAft>
                <a:spcPts val="1200"/>
              </a:spcAft>
              <a:defRPr sz="1400" b="1">
                <a:solidFill>
                  <a:srgbClr val="111E1E"/>
                </a:solidFill>
                <a:latin typeface="Arial"/>
              </a:defRPr>
            </a:pPr>
            <a:r>
              <a:t>82.19 权威安全评分</a:t>
            </a:r>
          </a:p>
          <a:p>
            <a:pPr>
              <a:spcBef>
                <a:spcPts val="400"/>
              </a:spcBef>
              <a:defRPr sz="1200">
                <a:solidFill>
                  <a:srgbClr val="5A7373"/>
                </a:solidFill>
                <a:latin typeface="Arial"/>
              </a:defRPr>
            </a:pPr>
            <a:r>
              <a:t>获全球最严格的安全审计机构 A 级评级！CryptoLenz 链上 TVL 增长排名稳居全网前三，官方完全公开资产钱包。</a:t>
            </a:r>
          </a:p>
        </p:txBody>
      </p:sp>
      <p:sp>
        <p:nvSpPr>
          <p:cNvPr id="7" name="TextBox 6"/>
          <p:cNvSpPr txBox="1"/>
          <p:nvPr/>
        </p:nvSpPr>
        <p:spPr>
          <a:xfrm>
            <a:off x="548640" y="5943600"/>
            <a:ext cx="11064240" cy="548640"/>
          </a:xfrm>
          <a:prstGeom prst="rect">
            <a:avLst/>
          </a:prstGeom>
          <a:noFill/>
        </p:spPr>
        <p:txBody>
          <a:bodyPr wrap="square">
            <a:spAutoFit/>
          </a:bodyPr>
          <a:lstStyle/>
          <a:p>
            <a:pPr>
              <a:defRPr sz="1200" b="1">
                <a:solidFill>
                  <a:srgbClr val="111E1E"/>
                </a:solidFill>
                <a:latin typeface="Arial"/>
              </a:defRPr>
            </a:pPr>
            <a:r>
              <a:t>💡 战略资源背书：与日本最大通信巨头 NTT 建立深度合作，NTT 官方推特及媒体对 ENI 链开发架构与技术表示高度评价。</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AFCFC"/>
        </a:solidFill>
        <a:effectLst/>
      </p:bgPr>
    </p:bg>
    <p:spTree>
      <p:nvGrpSpPr>
        <p:cNvPr id="1" name=""/>
        <p:cNvGrpSpPr/>
        <p:nvPr/>
      </p:nvGrpSpPr>
      <p:grpSpPr/>
      <p:sp>
        <p:nvSpPr>
          <p:cNvPr id="2" name="Rectangle 1"/>
          <p:cNvSpPr/>
          <p:nvPr/>
        </p:nvSpPr>
        <p:spPr>
          <a:xfrm>
            <a:off x="457200" y="365760"/>
            <a:ext cx="109728" cy="640080"/>
          </a:xfrm>
          <a:prstGeom prst="rect">
            <a:avLst/>
          </a:prstGeom>
          <a:solidFill>
            <a:srgbClr val="00CCB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85800" y="256032"/>
            <a:ext cx="10515600" cy="822960"/>
          </a:xfrm>
          <a:prstGeom prst="rect">
            <a:avLst/>
          </a:prstGeom>
          <a:noFill/>
        </p:spPr>
        <p:txBody>
          <a:bodyPr wrap="square" tIns="0" bIns="0" lIns="0" rIns="0">
            <a:spAutoFit/>
          </a:bodyPr>
          <a:lstStyle/>
          <a:p>
            <a:pPr>
              <a:defRPr sz="2600" b="1">
                <a:solidFill>
                  <a:srgbClr val="111E1E"/>
                </a:solidFill>
                <a:latin typeface="Georgia"/>
              </a:defRPr>
            </a:pPr>
            <a:r>
              <a:t>AnyPay 全场景产品矩阵：一机在手，畅行全球数字消费</a:t>
            </a:r>
          </a:p>
          <a:p>
            <a:pPr>
              <a:spcBef>
                <a:spcPts val="200"/>
              </a:spcBef>
              <a:defRPr sz="1300">
                <a:solidFill>
                  <a:srgbClr val="5A7373"/>
                </a:solidFill>
                <a:latin typeface="Arial"/>
              </a:defRPr>
            </a:pPr>
            <a:r>
              <a:t>彻底连通“法币扫码”、“多版实体U卡”与“出行小程序”，真正实现衣食住行全打通</a:t>
            </a:r>
          </a:p>
        </p:txBody>
      </p:sp>
      <p:sp>
        <p:nvSpPr>
          <p:cNvPr id="4" name="Rounded Rectangle 3"/>
          <p:cNvSpPr/>
          <p:nvPr/>
        </p:nvSpPr>
        <p:spPr>
          <a:xfrm>
            <a:off x="548640" y="1645920"/>
            <a:ext cx="5303520" cy="4206240"/>
          </a:xfrm>
          <a:prstGeom prst="roundRect">
            <a:avLst/>
          </a:prstGeom>
          <a:solidFill>
            <a:srgbClr val="FFFFFF"/>
          </a:solidFill>
          <a:ln>
            <a:noFill/>
          </a:ln>
          <a:effectLst>
            <a:outerShdw blurRad="18000" dist="8000" dir="5400000">
              <a:srgbClr val="000000">
                <a:alpha val="8000"/>
              </a:srgbClr>
            </a:outerShdw>
          </a:effectLst>
        </p:spPr>
        <p:style>
          <a:lnRef idx="1">
            <a:schemeClr val="accent1"/>
          </a:lnRef>
          <a:fillRef idx="3">
            <a:schemeClr val="accent1"/>
          </a:fillRef>
          <a:effectRef idx="2">
            <a:schemeClr val="accent1"/>
          </a:effectRef>
          <a:fontRef idx="minor">
            <a:schemeClr val="lt1"/>
          </a:fontRef>
        </p:style>
        <p:txBody>
          <a:bodyPr rtlCol="0" anchor="ctr" wrap="square" lIns="274320" tIns="274320"/>
          <a:lstStyle/>
          <a:p>
            <a:pPr algn="ctr">
              <a:spcAft>
                <a:spcPts val="1400"/>
              </a:spcAft>
              <a:defRPr sz="2000" b="1">
                <a:solidFill>
                  <a:srgbClr val="00CCB6"/>
                </a:solidFill>
                <a:latin typeface="Georgia"/>
              </a:defRPr>
            </a:pPr>
            <a:r>
              <a:t>双币扫码与法币即时入金 💳</a:t>
            </a:r>
          </a:p>
          <a:p>
            <a:pPr>
              <a:spcBef>
                <a:spcPts val="200"/>
              </a:spcBef>
              <a:spcAft>
                <a:spcPts val="600"/>
              </a:spcAft>
            </a:pPr>
            <a:r>
              <a:rPr sz="1300" b="1">
                <a:solidFill>
                  <a:srgbClr val="111E1E"/>
                </a:solidFill>
                <a:latin typeface="Arial"/>
              </a:rPr>
              <a:t>• 法币+稳定币双清算: </a:t>
            </a:r>
            <a:r>
              <a:rPr sz="1200">
                <a:solidFill>
                  <a:srgbClr val="5A7373"/>
                </a:solidFill>
                <a:latin typeface="Arial"/>
              </a:rPr>
              <a:t>全亚太首家完美整合微信、支付宝、MoMoPay（越南）、C-Pay 等国际扫码通道，出境商户一扫即过。</a:t>
            </a:r>
          </a:p>
          <a:p>
            <a:pPr>
              <a:spcBef>
                <a:spcPts val="200"/>
              </a:spcBef>
              <a:spcAft>
                <a:spcPts val="600"/>
              </a:spcAft>
            </a:pPr>
            <a:r>
              <a:rPr sz="1300" b="1">
                <a:solidFill>
                  <a:srgbClr val="111E1E"/>
                </a:solidFill>
                <a:latin typeface="Arial"/>
              </a:rPr>
              <a:t>• 合规入金，100%不冻卡: </a:t>
            </a:r>
            <a:r>
              <a:rPr sz="1200">
                <a:solidFill>
                  <a:srgbClr val="5A7373"/>
                </a:solidFill>
                <a:latin typeface="Arial"/>
              </a:rPr>
              <a:t>支持美国 SWIFT 电汇。中国大陆支持微信/支付宝扫码入金，通过加拿大 CAD 等海外银行合规商铺结算，不碰OTC币商。</a:t>
            </a:r>
          </a:p>
          <a:p>
            <a:pPr>
              <a:spcBef>
                <a:spcPts val="200"/>
              </a:spcBef>
              <a:spcAft>
                <a:spcPts val="600"/>
              </a:spcAft>
            </a:pPr>
            <a:r>
              <a:rPr sz="1300" b="1">
                <a:solidFill>
                  <a:srgbClr val="111E1E"/>
                </a:solidFill>
                <a:latin typeface="Arial"/>
              </a:rPr>
              <a:t>• 多链多币种整合充值: </a:t>
            </a:r>
            <a:r>
              <a:rPr sz="1200">
                <a:solidFill>
                  <a:srgbClr val="5A7373"/>
                </a:solidFill>
                <a:latin typeface="Arial"/>
              </a:rPr>
              <a:t>后续支持 USDT/USDC 以及多链数十种高流动性加密资产无障碍极速划转。</a:t>
            </a:r>
          </a:p>
        </p:txBody>
      </p:sp>
      <p:sp>
        <p:nvSpPr>
          <p:cNvPr id="5" name="Rounded Rectangle 4"/>
          <p:cNvSpPr/>
          <p:nvPr/>
        </p:nvSpPr>
        <p:spPr>
          <a:xfrm>
            <a:off x="6309360" y="1645920"/>
            <a:ext cx="5303520" cy="4206240"/>
          </a:xfrm>
          <a:prstGeom prst="roundRect">
            <a:avLst/>
          </a:prstGeom>
          <a:solidFill>
            <a:srgbClr val="FFFFFF"/>
          </a:solidFill>
          <a:ln>
            <a:noFill/>
          </a:ln>
          <a:effectLst>
            <a:outerShdw blurRad="18000" dist="8000" dir="5400000">
              <a:srgbClr val="000000">
                <a:alpha val="8000"/>
              </a:srgbClr>
            </a:outerShdw>
          </a:effectLst>
        </p:spPr>
        <p:style>
          <a:lnRef idx="1">
            <a:schemeClr val="accent1"/>
          </a:lnRef>
          <a:fillRef idx="3">
            <a:schemeClr val="accent1"/>
          </a:fillRef>
          <a:effectRef idx="2">
            <a:schemeClr val="accent1"/>
          </a:effectRef>
          <a:fontRef idx="minor">
            <a:schemeClr val="lt1"/>
          </a:fontRef>
        </p:style>
        <p:txBody>
          <a:bodyPr rtlCol="0" anchor="ctr" wrap="square" lIns="274320" tIns="274320"/>
          <a:lstStyle/>
          <a:p>
            <a:pPr algn="ctr">
              <a:spcAft>
                <a:spcPts val="1400"/>
              </a:spcAft>
              <a:defRPr sz="2000" b="1">
                <a:solidFill>
                  <a:srgbClr val="111E1E"/>
                </a:solidFill>
                <a:latin typeface="Georgia"/>
              </a:defRPr>
            </a:pPr>
            <a:r>
              <a:t>实体卡与一站式小程序 📱</a:t>
            </a:r>
          </a:p>
          <a:p>
            <a:pPr>
              <a:spcBef>
                <a:spcPts val="200"/>
              </a:spcBef>
              <a:spcAft>
                <a:spcPts val="600"/>
              </a:spcAft>
            </a:pPr>
            <a:r>
              <a:rPr sz="1300" b="1">
                <a:solidFill>
                  <a:srgbClr val="111E1E"/>
                </a:solidFill>
                <a:latin typeface="Arial"/>
              </a:rPr>
              <a:t>• 多色 U 卡任选申请: </a:t>
            </a:r>
            <a:r>
              <a:rPr sz="1200">
                <a:solidFill>
                  <a:srgbClr val="5A7373"/>
                </a:solidFill>
                <a:latin typeface="Arial"/>
              </a:rPr>
              <a:t>推出实体基础黑卡、极速绿卡及高端黑金卡。支持全球任意一台标志性柜员机（ATM）提现与日常线上线下海额刷卡。</a:t>
            </a:r>
          </a:p>
          <a:p>
            <a:pPr>
              <a:spcBef>
                <a:spcPts val="200"/>
              </a:spcBef>
              <a:spcAft>
                <a:spcPts val="600"/>
              </a:spcAft>
            </a:pPr>
            <a:r>
              <a:rPr sz="1300" b="1">
                <a:solidFill>
                  <a:srgbClr val="111E1E"/>
                </a:solidFill>
                <a:latin typeface="Arial"/>
              </a:rPr>
              <a:t>• 生活应用无缝触达: </a:t>
            </a:r>
            <a:r>
              <a:rPr sz="1200">
                <a:solidFill>
                  <a:srgbClr val="5A7373"/>
                </a:solidFill>
                <a:latin typeface="Arial"/>
              </a:rPr>
              <a:t>内置 trip.com 机票预订、国际酒店、当地打车（如韩国 C打车软件）、买流量 SIM 卡等高频刚需生活小程序。</a:t>
            </a:r>
          </a:p>
          <a:p>
            <a:pPr>
              <a:spcBef>
                <a:spcPts val="200"/>
              </a:spcBef>
              <a:spcAft>
                <a:spcPts val="600"/>
              </a:spcAft>
            </a:pPr>
            <a:r>
              <a:rPr sz="1300" b="1">
                <a:solidFill>
                  <a:srgbClr val="111E1E"/>
                </a:solidFill>
                <a:latin typeface="Arial"/>
              </a:rPr>
              <a:t>• 链上低摩擦交易美股: </a:t>
            </a:r>
            <a:r>
              <a:rPr sz="1200">
                <a:solidFill>
                  <a:srgbClr val="5A7373"/>
                </a:solidFill>
                <a:latin typeface="Arial"/>
              </a:rPr>
              <a:t>底线集成股票交易系统，直接在链上购买美股优质股票，省去境外银行高额税费与漫长繁琐的开户资格认定。</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AFCFC"/>
        </a:solidFill>
        <a:effectLst/>
      </p:bgPr>
    </p:bg>
    <p:spTree>
      <p:nvGrpSpPr>
        <p:cNvPr id="1" name=""/>
        <p:cNvGrpSpPr/>
        <p:nvPr/>
      </p:nvGrpSpPr>
      <p:grpSpPr/>
      <p:sp>
        <p:nvSpPr>
          <p:cNvPr id="2" name="Rectangle 1"/>
          <p:cNvSpPr/>
          <p:nvPr/>
        </p:nvSpPr>
        <p:spPr>
          <a:xfrm>
            <a:off x="457200" y="365760"/>
            <a:ext cx="109728" cy="640080"/>
          </a:xfrm>
          <a:prstGeom prst="rect">
            <a:avLst/>
          </a:prstGeom>
          <a:solidFill>
            <a:srgbClr val="00CCB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85800" y="256032"/>
            <a:ext cx="10515600" cy="822960"/>
          </a:xfrm>
          <a:prstGeom prst="rect">
            <a:avLst/>
          </a:prstGeom>
          <a:noFill/>
        </p:spPr>
        <p:txBody>
          <a:bodyPr wrap="square" tIns="0" bIns="0" lIns="0" rIns="0">
            <a:spAutoFit/>
          </a:bodyPr>
          <a:lstStyle/>
          <a:p>
            <a:pPr>
              <a:defRPr sz="2600" b="1">
                <a:solidFill>
                  <a:srgbClr val="111E1E"/>
                </a:solidFill>
                <a:latin typeface="Georgia"/>
              </a:defRPr>
            </a:pPr>
            <a:r>
              <a:t>100% 资金安全保障：币安（Binance）第三方资金托管机制</a:t>
            </a:r>
          </a:p>
          <a:p>
            <a:pPr>
              <a:spcBef>
                <a:spcPts val="200"/>
              </a:spcBef>
              <a:defRPr sz="1300">
                <a:solidFill>
                  <a:srgbClr val="5A7373"/>
                </a:solidFill>
                <a:latin typeface="Arial"/>
              </a:defRPr>
            </a:pPr>
            <a:r>
              <a:t>绝无平台卷款暴雷危险！AnyPay APP 本身不沉淀用户一分钱资金，实现彻底的去中心化</a:t>
            </a:r>
          </a:p>
        </p:txBody>
      </p:sp>
      <p:sp>
        <p:nvSpPr>
          <p:cNvPr id="4" name="Rounded Rectangle 3"/>
          <p:cNvSpPr/>
          <p:nvPr/>
        </p:nvSpPr>
        <p:spPr>
          <a:xfrm>
            <a:off x="548640" y="1828800"/>
            <a:ext cx="2468880" cy="2926080"/>
          </a:xfrm>
          <a:prstGeom prst="roundRect">
            <a:avLst/>
          </a:prstGeom>
          <a:solidFill>
            <a:srgbClr val="FFFFFF"/>
          </a:solidFill>
          <a:ln>
            <a:noFill/>
          </a:ln>
          <a:effectLst>
            <a:outerShdw blurRad="18000" dist="8000" dir="5400000">
              <a:srgbClr val="000000">
                <a:alpha val="8000"/>
              </a:srgbClr>
            </a:outerShdw>
          </a:effectLst>
        </p:spPr>
        <p:style>
          <a:lnRef idx="1">
            <a:schemeClr val="accent1"/>
          </a:lnRef>
          <a:fillRef idx="3">
            <a:schemeClr val="accent1"/>
          </a:fillRef>
          <a:effectRef idx="2">
            <a:schemeClr val="accent1"/>
          </a:effectRef>
          <a:fontRef idx="minor">
            <a:schemeClr val="lt1"/>
          </a:fontRef>
        </p:style>
        <p:txBody>
          <a:bodyPr rtlCol="0" anchor="ctr" wrap="square" lIns="182880" tIns="182880"/>
          <a:lstStyle/>
          <a:p>
            <a:pPr algn="ctr">
              <a:spcAft>
                <a:spcPts val="1000"/>
              </a:spcAft>
              <a:defRPr sz="1600" b="1">
                <a:solidFill>
                  <a:srgbClr val="00CCB6"/>
                </a:solidFill>
                <a:latin typeface="Georgia"/>
              </a:defRPr>
            </a:pPr>
            <a:r>
              <a:t>1. 用户充值</a:t>
            </a:r>
          </a:p>
          <a:p>
            <a:pPr>
              <a:spcBef>
                <a:spcPts val="400"/>
              </a:spcBef>
              <a:defRPr sz="1100">
                <a:solidFill>
                  <a:srgbClr val="5A7373"/>
                </a:solidFill>
                <a:latin typeface="Arial"/>
              </a:defRPr>
            </a:pPr>
            <a:r>
              <a:t>用户资产（USDT/USDC）充入 APP，不经过平台私有钱包。</a:t>
            </a:r>
          </a:p>
        </p:txBody>
      </p:sp>
      <p:sp>
        <p:nvSpPr>
          <p:cNvPr id="5" name="Chevron 4"/>
          <p:cNvSpPr/>
          <p:nvPr/>
        </p:nvSpPr>
        <p:spPr>
          <a:xfrm>
            <a:off x="3063240" y="2926080"/>
            <a:ext cx="182880" cy="548640"/>
          </a:xfrm>
          <a:prstGeom prst="chevron">
            <a:avLst/>
          </a:prstGeom>
          <a:solidFill>
            <a:srgbClr val="00CCB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ounded Rectangle 5"/>
          <p:cNvSpPr/>
          <p:nvPr/>
        </p:nvSpPr>
        <p:spPr>
          <a:xfrm>
            <a:off x="3291840" y="1828800"/>
            <a:ext cx="2468880" cy="2926080"/>
          </a:xfrm>
          <a:prstGeom prst="roundRect">
            <a:avLst/>
          </a:prstGeom>
          <a:solidFill>
            <a:srgbClr val="FFFFFF"/>
          </a:solidFill>
          <a:ln>
            <a:noFill/>
          </a:ln>
          <a:effectLst>
            <a:outerShdw blurRad="18000" dist="8000" dir="5400000">
              <a:srgbClr val="000000">
                <a:alpha val="8000"/>
              </a:srgbClr>
            </a:outerShdw>
          </a:effectLst>
        </p:spPr>
        <p:style>
          <a:lnRef idx="1">
            <a:schemeClr val="accent1"/>
          </a:lnRef>
          <a:fillRef idx="3">
            <a:schemeClr val="accent1"/>
          </a:fillRef>
          <a:effectRef idx="2">
            <a:schemeClr val="accent1"/>
          </a:effectRef>
          <a:fontRef idx="minor">
            <a:schemeClr val="lt1"/>
          </a:fontRef>
        </p:style>
        <p:txBody>
          <a:bodyPr rtlCol="0" anchor="ctr" wrap="square" lIns="182880" tIns="182880"/>
          <a:lstStyle/>
          <a:p>
            <a:pPr algn="ctr">
              <a:spcAft>
                <a:spcPts val="1000"/>
              </a:spcAft>
              <a:defRPr sz="1600" b="1">
                <a:solidFill>
                  <a:srgbClr val="00CCB6"/>
                </a:solidFill>
                <a:latin typeface="Georgia"/>
              </a:defRPr>
            </a:pPr>
            <a:r>
              <a:t>2. 币安官方托管</a:t>
            </a:r>
          </a:p>
          <a:p>
            <a:pPr>
              <a:spcBef>
                <a:spcPts val="400"/>
              </a:spcBef>
              <a:defRPr sz="1100">
                <a:solidFill>
                  <a:srgbClr val="5A7373"/>
                </a:solidFill>
                <a:latin typeface="Arial"/>
              </a:defRPr>
            </a:pPr>
            <a:r>
              <a:t>资金通过智能合约直接锁仓于币安第三方托管账户中，平台无权私动。</a:t>
            </a:r>
          </a:p>
        </p:txBody>
      </p:sp>
      <p:sp>
        <p:nvSpPr>
          <p:cNvPr id="7" name="Chevron 6"/>
          <p:cNvSpPr/>
          <p:nvPr/>
        </p:nvSpPr>
        <p:spPr>
          <a:xfrm>
            <a:off x="5806440" y="2926080"/>
            <a:ext cx="182880" cy="548640"/>
          </a:xfrm>
          <a:prstGeom prst="chevron">
            <a:avLst/>
          </a:prstGeom>
          <a:solidFill>
            <a:srgbClr val="00CCB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ounded Rectangle 7"/>
          <p:cNvSpPr/>
          <p:nvPr/>
        </p:nvSpPr>
        <p:spPr>
          <a:xfrm>
            <a:off x="6035040" y="1828800"/>
            <a:ext cx="2468880" cy="2926080"/>
          </a:xfrm>
          <a:prstGeom prst="roundRect">
            <a:avLst/>
          </a:prstGeom>
          <a:solidFill>
            <a:srgbClr val="FFFFFF"/>
          </a:solidFill>
          <a:ln>
            <a:noFill/>
          </a:ln>
          <a:effectLst>
            <a:outerShdw blurRad="18000" dist="8000" dir="5400000">
              <a:srgbClr val="000000">
                <a:alpha val="8000"/>
              </a:srgbClr>
            </a:outerShdw>
          </a:effectLst>
        </p:spPr>
        <p:style>
          <a:lnRef idx="1">
            <a:schemeClr val="accent1"/>
          </a:lnRef>
          <a:fillRef idx="3">
            <a:schemeClr val="accent1"/>
          </a:fillRef>
          <a:effectRef idx="2">
            <a:schemeClr val="accent1"/>
          </a:effectRef>
          <a:fontRef idx="minor">
            <a:schemeClr val="lt1"/>
          </a:fontRef>
        </p:style>
        <p:txBody>
          <a:bodyPr rtlCol="0" anchor="ctr" wrap="square" lIns="182880" tIns="182880"/>
          <a:lstStyle/>
          <a:p>
            <a:pPr algn="ctr">
              <a:spcAft>
                <a:spcPts val="1000"/>
              </a:spcAft>
              <a:defRPr sz="1600" b="1">
                <a:solidFill>
                  <a:srgbClr val="00CCB6"/>
                </a:solidFill>
                <a:latin typeface="Georgia"/>
              </a:defRPr>
            </a:pPr>
            <a:r>
              <a:t>3. 毫秒级消费触发</a:t>
            </a:r>
          </a:p>
          <a:p>
            <a:pPr>
              <a:spcBef>
                <a:spcPts val="400"/>
              </a:spcBef>
              <a:defRPr sz="1100">
                <a:solidFill>
                  <a:srgbClr val="5A7373"/>
                </a:solidFill>
                <a:latin typeface="Arial"/>
              </a:defRPr>
            </a:pPr>
            <a:r>
              <a:t>用户刷卡、扫码支付的极其微妙瞬间，底层智能合约触发结算指令。</a:t>
            </a:r>
          </a:p>
        </p:txBody>
      </p:sp>
      <p:sp>
        <p:nvSpPr>
          <p:cNvPr id="9" name="Chevron 8"/>
          <p:cNvSpPr/>
          <p:nvPr/>
        </p:nvSpPr>
        <p:spPr>
          <a:xfrm>
            <a:off x="8549640" y="2926080"/>
            <a:ext cx="182880" cy="548640"/>
          </a:xfrm>
          <a:prstGeom prst="chevron">
            <a:avLst/>
          </a:prstGeom>
          <a:solidFill>
            <a:srgbClr val="00CCB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ounded Rectangle 9"/>
          <p:cNvSpPr/>
          <p:nvPr/>
        </p:nvSpPr>
        <p:spPr>
          <a:xfrm>
            <a:off x="8778240" y="1828800"/>
            <a:ext cx="2468880" cy="2926080"/>
          </a:xfrm>
          <a:prstGeom prst="roundRect">
            <a:avLst/>
          </a:prstGeom>
          <a:solidFill>
            <a:srgbClr val="FFFFFF"/>
          </a:solidFill>
          <a:ln>
            <a:noFill/>
          </a:ln>
          <a:effectLst>
            <a:outerShdw blurRad="18000" dist="8000" dir="5400000">
              <a:srgbClr val="000000">
                <a:alpha val="8000"/>
              </a:srgbClr>
            </a:outerShdw>
          </a:effectLst>
        </p:spPr>
        <p:style>
          <a:lnRef idx="1">
            <a:schemeClr val="accent1"/>
          </a:lnRef>
          <a:fillRef idx="3">
            <a:schemeClr val="accent1"/>
          </a:fillRef>
          <a:effectRef idx="2">
            <a:schemeClr val="accent1"/>
          </a:effectRef>
          <a:fontRef idx="minor">
            <a:schemeClr val="lt1"/>
          </a:fontRef>
        </p:style>
        <p:txBody>
          <a:bodyPr rtlCol="0" anchor="ctr" wrap="square" lIns="182880" tIns="182880"/>
          <a:lstStyle/>
          <a:p>
            <a:pPr algn="ctr">
              <a:spcAft>
                <a:spcPts val="1000"/>
              </a:spcAft>
              <a:defRPr sz="1600" b="1">
                <a:solidFill>
                  <a:srgbClr val="00CCB6"/>
                </a:solidFill>
                <a:latin typeface="Georgia"/>
              </a:defRPr>
            </a:pPr>
            <a:r>
              <a:t>4. 币安出款交割</a:t>
            </a:r>
          </a:p>
          <a:p>
            <a:pPr>
              <a:spcBef>
                <a:spcPts val="400"/>
              </a:spcBef>
              <a:defRPr sz="1100">
                <a:solidFill>
                  <a:srgbClr val="5A7373"/>
                </a:solidFill>
                <a:latin typeface="Arial"/>
              </a:defRPr>
            </a:pPr>
            <a:r>
              <a:t>币安释放等值稳定币至卡片运营商，瞬间兑换成法币划拨至实体商家。</a:t>
            </a:r>
          </a:p>
        </p:txBody>
      </p:sp>
      <p:sp>
        <p:nvSpPr>
          <p:cNvPr id="11" name="Rounded Rectangle 10"/>
          <p:cNvSpPr/>
          <p:nvPr/>
        </p:nvSpPr>
        <p:spPr>
          <a:xfrm>
            <a:off x="548640" y="5120640"/>
            <a:ext cx="11064240" cy="1188720"/>
          </a:xfrm>
          <a:prstGeom prst="roundRect">
            <a:avLst/>
          </a:prstGeom>
          <a:solidFill>
            <a:srgbClr val="EEFAF8"/>
          </a:solidFill>
          <a:ln w="19050">
            <a:solidFill>
              <a:srgbClr val="00CCB6"/>
            </a:solidFill>
          </a:ln>
          <a:effectLst>
            <a:outerShdw blurRad="18000" dist="8000" dir="5400000">
              <a:srgbClr val="000000">
                <a:alpha val="8000"/>
              </a:srgbClr>
            </a:outerShdw>
          </a:effectLst>
        </p:spPr>
        <p:style>
          <a:lnRef idx="1">
            <a:schemeClr val="accent1"/>
          </a:lnRef>
          <a:fillRef idx="3">
            <a:schemeClr val="accent1"/>
          </a:fillRef>
          <a:effectRef idx="2">
            <a:schemeClr val="accent1"/>
          </a:effectRef>
          <a:fontRef idx="minor">
            <a:schemeClr val="lt1"/>
          </a:fontRef>
        </p:style>
        <p:txBody>
          <a:bodyPr rtlCol="0" anchor="ctr" wrap="square" lIns="182880" tIns="182880"/>
          <a:lstStyle/>
          <a:p>
            <a:pPr algn="ctr">
              <a:defRPr sz="1400" b="1">
                <a:solidFill>
                  <a:srgbClr val="111E1E"/>
                </a:solidFill>
                <a:latin typeface="Arial"/>
              </a:defRPr>
            </a:pPr>
            <a:r>
              <a:t>🛡️ 资金合规安全底线结论：</a:t>
            </a:r>
          </a:p>
          <a:p>
            <a:pPr>
              <a:spcBef>
                <a:spcPts val="200"/>
              </a:spcBef>
              <a:defRPr sz="1200">
                <a:solidFill>
                  <a:srgbClr val="5A7373"/>
                </a:solidFill>
                <a:latin typeface="Arial"/>
              </a:defRPr>
            </a:pPr>
            <a:r>
              <a:t>AnyPay 只是一个去中心化的数字支付高速通路。没有私钥掌握在项目方手里，任何黑客入侵或平台系统故障均不会危及用户在币安锁仓的资产钥匙。安全保障领先行业最高级别！</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AFCFC"/>
        </a:solidFill>
        <a:effectLst/>
      </p:bgPr>
    </p:bg>
    <p:spTree>
      <p:nvGrpSpPr>
        <p:cNvPr id="1" name=""/>
        <p:cNvGrpSpPr/>
        <p:nvPr/>
      </p:nvGrpSpPr>
      <p:grpSpPr/>
      <p:sp>
        <p:nvSpPr>
          <p:cNvPr id="2" name="Rectangle 1"/>
          <p:cNvSpPr/>
          <p:nvPr/>
        </p:nvSpPr>
        <p:spPr>
          <a:xfrm>
            <a:off x="457200" y="365760"/>
            <a:ext cx="109728" cy="640080"/>
          </a:xfrm>
          <a:prstGeom prst="rect">
            <a:avLst/>
          </a:prstGeom>
          <a:solidFill>
            <a:srgbClr val="00CCB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85800" y="256032"/>
            <a:ext cx="10515600" cy="822960"/>
          </a:xfrm>
          <a:prstGeom prst="rect">
            <a:avLst/>
          </a:prstGeom>
          <a:noFill/>
        </p:spPr>
        <p:txBody>
          <a:bodyPr wrap="square" tIns="0" bIns="0" lIns="0" rIns="0">
            <a:spAutoFit/>
          </a:bodyPr>
          <a:lstStyle/>
          <a:p>
            <a:pPr>
              <a:defRPr sz="2600" b="1">
                <a:solidFill>
                  <a:srgbClr val="111E1E"/>
                </a:solidFill>
                <a:latin typeface="Georgia"/>
              </a:defRPr>
            </a:pPr>
            <a:r>
              <a:t>3年 5 亿美金，5阶段市场补贴：以巨头烧钱模式砸出万亿估值</a:t>
            </a:r>
          </a:p>
          <a:p>
            <a:pPr>
              <a:spcBef>
                <a:spcPts val="200"/>
              </a:spcBef>
              <a:defRPr sz="1300">
                <a:solidFill>
                  <a:srgbClr val="5A7373"/>
                </a:solidFill>
                <a:latin typeface="Arial"/>
              </a:defRPr>
            </a:pPr>
            <a:r>
              <a:t>效仿美团、滴滴与拼多多式“流量与流水”玩法，资本溢价反哺，撬动庞大忠诚活跃持卡群体</a:t>
            </a:r>
          </a:p>
        </p:txBody>
      </p:sp>
      <p:sp>
        <p:nvSpPr>
          <p:cNvPr id="4" name="Rounded Rectangle 3"/>
          <p:cNvSpPr/>
          <p:nvPr/>
        </p:nvSpPr>
        <p:spPr>
          <a:xfrm>
            <a:off x="548640" y="1645920"/>
            <a:ext cx="4114800" cy="4389120"/>
          </a:xfrm>
          <a:prstGeom prst="roundRect">
            <a:avLst/>
          </a:prstGeom>
          <a:solidFill>
            <a:srgbClr val="FFFFFF"/>
          </a:solidFill>
          <a:ln>
            <a:noFill/>
          </a:ln>
          <a:effectLst>
            <a:outerShdw blurRad="18000" dist="8000" dir="5400000">
              <a:srgbClr val="000000">
                <a:alpha val="8000"/>
              </a:srgbClr>
            </a:outerShdw>
          </a:effectLst>
        </p:spPr>
        <p:style>
          <a:lnRef idx="1">
            <a:schemeClr val="accent1"/>
          </a:lnRef>
          <a:fillRef idx="3">
            <a:schemeClr val="accent1"/>
          </a:fillRef>
          <a:effectRef idx="2">
            <a:schemeClr val="accent1"/>
          </a:effectRef>
          <a:fontRef idx="minor">
            <a:schemeClr val="lt1"/>
          </a:fontRef>
        </p:style>
        <p:txBody>
          <a:bodyPr rtlCol="0" anchor="ctr" wrap="square" lIns="274320" tIns="274320"/>
          <a:lstStyle/>
          <a:p>
            <a:pPr algn="ctr">
              <a:spcAft>
                <a:spcPts val="1400"/>
              </a:spcAft>
              <a:defRPr sz="1800" b="1">
                <a:solidFill>
                  <a:srgbClr val="111E1E"/>
                </a:solidFill>
                <a:latin typeface="Georgia"/>
              </a:defRPr>
            </a:pPr>
            <a:r>
              <a:t>5 亿美金生态补贴期 📊</a:t>
            </a:r>
          </a:p>
          <a:p>
            <a:pPr>
              <a:spcBef>
                <a:spcPts val="200"/>
              </a:spcBef>
              <a:spcAft>
                <a:spcPts val="600"/>
              </a:spcAft>
            </a:pPr>
            <a:r>
              <a:rPr sz="1300" b="1">
                <a:solidFill>
                  <a:srgbClr val="111E1E"/>
                </a:solidFill>
                <a:latin typeface="Arial"/>
              </a:rPr>
              <a:t>• Phase 1: 2,000 万 U </a:t>
            </a:r>
            <a:r>
              <a:rPr sz="1200">
                <a:solidFill>
                  <a:srgbClr val="5A7373"/>
                </a:solidFill>
                <a:latin typeface="Arial"/>
              </a:rPr>
              <a:t>初始流动性与高额出金补贴</a:t>
            </a:r>
          </a:p>
          <a:p>
            <a:pPr>
              <a:spcBef>
                <a:spcPts val="200"/>
              </a:spcBef>
              <a:spcAft>
                <a:spcPts val="600"/>
              </a:spcAft>
            </a:pPr>
            <a:r>
              <a:rPr sz="1300" b="1">
                <a:solidFill>
                  <a:srgbClr val="111E1E"/>
                </a:solidFill>
                <a:latin typeface="Arial"/>
              </a:rPr>
              <a:t>• Phase 2: 3,000 万 U </a:t>
            </a:r>
            <a:r>
              <a:rPr sz="1200">
                <a:solidFill>
                  <a:srgbClr val="5A7373"/>
                </a:solidFill>
                <a:latin typeface="Arial"/>
              </a:rPr>
              <a:t>社区极速扩张与节点升级</a:t>
            </a:r>
          </a:p>
          <a:p>
            <a:pPr>
              <a:spcBef>
                <a:spcPts val="200"/>
              </a:spcBef>
              <a:spcAft>
                <a:spcPts val="600"/>
              </a:spcAft>
            </a:pPr>
            <a:r>
              <a:rPr sz="1300" b="1">
                <a:solidFill>
                  <a:srgbClr val="111E1E"/>
                </a:solidFill>
                <a:latin typeface="Arial"/>
              </a:rPr>
              <a:t>• Phase 3: 5,000 万 U </a:t>
            </a:r>
            <a:r>
              <a:rPr sz="1200">
                <a:solidFill>
                  <a:srgbClr val="5A7373"/>
                </a:solidFill>
                <a:latin typeface="Arial"/>
              </a:rPr>
              <a:t>支付高频多国消费场景落地</a:t>
            </a:r>
          </a:p>
          <a:p>
            <a:pPr>
              <a:spcBef>
                <a:spcPts val="200"/>
              </a:spcBef>
              <a:spcAft>
                <a:spcPts val="600"/>
              </a:spcAft>
            </a:pPr>
            <a:r>
              <a:rPr sz="1300" b="1">
                <a:solidFill>
                  <a:srgbClr val="111E1E"/>
                </a:solidFill>
                <a:latin typeface="Arial"/>
              </a:rPr>
              <a:t>• Phase 4: 1 亿美金 </a:t>
            </a:r>
            <a:r>
              <a:rPr sz="1200">
                <a:solidFill>
                  <a:srgbClr val="5A7373"/>
                </a:solidFill>
                <a:latin typeface="Arial"/>
              </a:rPr>
              <a:t>国际市场和多国牌照大拓展</a:t>
            </a:r>
          </a:p>
          <a:p>
            <a:pPr>
              <a:spcBef>
                <a:spcPts val="200"/>
              </a:spcBef>
              <a:spcAft>
                <a:spcPts val="600"/>
              </a:spcAft>
            </a:pPr>
            <a:r>
              <a:rPr sz="1300" b="1">
                <a:solidFill>
                  <a:srgbClr val="111E1E"/>
                </a:solidFill>
                <a:latin typeface="Arial"/>
              </a:rPr>
              <a:t>• Phase 5: 3 亿美金 </a:t>
            </a:r>
            <a:r>
              <a:rPr sz="1200">
                <a:solidFill>
                  <a:srgbClr val="5A7373"/>
                </a:solidFill>
                <a:latin typeface="Arial"/>
              </a:rPr>
              <a:t>上市前置数据资产与流量加速</a:t>
            </a:r>
          </a:p>
        </p:txBody>
      </p:sp>
      <p:sp>
        <p:nvSpPr>
          <p:cNvPr id="5" name="Rounded Rectangle 4"/>
          <p:cNvSpPr/>
          <p:nvPr/>
        </p:nvSpPr>
        <p:spPr>
          <a:xfrm>
            <a:off x="4937760" y="1645920"/>
            <a:ext cx="6675120" cy="4389120"/>
          </a:xfrm>
          <a:prstGeom prst="roundRect">
            <a:avLst/>
          </a:prstGeom>
          <a:solidFill>
            <a:srgbClr val="EEFAF8"/>
          </a:solidFill>
          <a:ln w="19050">
            <a:solidFill>
              <a:srgbClr val="00CCB6"/>
            </a:solidFill>
          </a:ln>
          <a:effectLst>
            <a:outerShdw blurRad="18000" dist="8000" dir="5400000">
              <a:srgbClr val="000000">
                <a:alpha val="8000"/>
              </a:srgbClr>
            </a:outerShdw>
          </a:effectLst>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spcAft>
                <a:spcPts val="1400"/>
              </a:spcAft>
              <a:defRPr sz="2200" b="1">
                <a:solidFill>
                  <a:srgbClr val="00CCB6"/>
                </a:solidFill>
                <a:latin typeface="Georgia"/>
              </a:defRPr>
            </a:pPr>
            <a:r>
              <a:t>公开透明与永动机式自动 refills 机制</a:t>
            </a:r>
          </a:p>
          <a:p>
            <a:pPr>
              <a:spcBef>
                <a:spcPts val="200"/>
              </a:spcBef>
              <a:spcAft>
                <a:spcPts val="600"/>
              </a:spcAft>
            </a:pPr>
            <a:r>
              <a:rPr sz="1400" b="1">
                <a:solidFill>
                  <a:srgbClr val="111E1E"/>
                </a:solidFill>
                <a:latin typeface="Arial"/>
              </a:rPr>
              <a:t>• 链上全公开补贴池钱包: </a:t>
            </a:r>
            <a:r>
              <a:rPr sz="1300">
                <a:solidFill>
                  <a:srgbClr val="5A7373"/>
                </a:solidFill>
                <a:latin typeface="Arial"/>
              </a:rPr>
              <a:t>首期 2,000 万美金已完全打入独立钱包并向全球公示。地址可实时查验：
0x11F9CA5E8d42Ea77A7cD88def920937B1096d1a7</a:t>
            </a:r>
          </a:p>
          <a:p>
            <a:pPr>
              <a:spcBef>
                <a:spcPts val="200"/>
              </a:spcBef>
              <a:spcAft>
                <a:spcPts val="600"/>
              </a:spcAft>
            </a:pPr>
            <a:r>
              <a:rPr sz="1400" b="1">
                <a:solidFill>
                  <a:srgbClr val="111E1E"/>
                </a:solidFill>
                <a:latin typeface="Arial"/>
              </a:rPr>
              <a:t>• 智能熔断与 refills 自动泵: </a:t>
            </a:r>
            <a:r>
              <a:rPr sz="1300">
                <a:solidFill>
                  <a:srgbClr val="5A7373"/>
                </a:solidFill>
                <a:latin typeface="Arial"/>
              </a:rPr>
              <a:t>一旦当前池内的补贴因为全球用户的静态提取和日常消费返还降到 500 万 USDT 以下，智能合约系统将由基金会强制触发第二阶段 3,000 万、5,000 万的注满！</a:t>
            </a:r>
          </a:p>
          <a:p>
            <a:pPr>
              <a:spcBef>
                <a:spcPts val="200"/>
              </a:spcBef>
              <a:spcAft>
                <a:spcPts val="600"/>
              </a:spcAft>
            </a:pPr>
            <a:r>
              <a:rPr sz="1400" b="1">
                <a:solidFill>
                  <a:srgbClr val="111E1E"/>
                </a:solidFill>
                <a:latin typeface="Arial"/>
              </a:rPr>
              <a:t>• 改变用户支付习惯: </a:t>
            </a:r>
            <a:r>
              <a:rPr sz="1300">
                <a:solidFill>
                  <a:srgbClr val="5A7373"/>
                </a:solidFill>
                <a:latin typeface="Arial"/>
              </a:rPr>
              <a:t>350天源源不断的高额补贴，将用户完全转化为 AnyPay 刚需消费忠实拥护者，奠定全网流水前三的超级数据底板！</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AFCFC"/>
        </a:solidFill>
        <a:effectLst/>
      </p:bgPr>
    </p:bg>
    <p:spTree>
      <p:nvGrpSpPr>
        <p:cNvPr id="1" name=""/>
        <p:cNvGrpSpPr/>
        <p:nvPr/>
      </p:nvGrpSpPr>
      <p:grpSpPr/>
      <p:sp>
        <p:nvSpPr>
          <p:cNvPr id="2" name="Rectangle 1"/>
          <p:cNvSpPr/>
          <p:nvPr/>
        </p:nvSpPr>
        <p:spPr>
          <a:xfrm>
            <a:off x="457200" y="365760"/>
            <a:ext cx="109728" cy="640080"/>
          </a:xfrm>
          <a:prstGeom prst="rect">
            <a:avLst/>
          </a:prstGeom>
          <a:solidFill>
            <a:srgbClr val="00CCB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85800" y="256032"/>
            <a:ext cx="10515600" cy="822960"/>
          </a:xfrm>
          <a:prstGeom prst="rect">
            <a:avLst/>
          </a:prstGeom>
          <a:noFill/>
        </p:spPr>
        <p:txBody>
          <a:bodyPr wrap="square" tIns="0" bIns="0" lIns="0" rIns="0">
            <a:spAutoFit/>
          </a:bodyPr>
          <a:lstStyle/>
          <a:p>
            <a:pPr>
              <a:defRPr sz="2600" b="1">
                <a:solidFill>
                  <a:srgbClr val="111E1E"/>
                </a:solidFill>
                <a:latin typeface="Georgia"/>
              </a:defRPr>
            </a:pPr>
            <a:r>
              <a:t>静态收益方案：质押入场、每日固定高额补贴 3.5倍封顶</a:t>
            </a:r>
          </a:p>
          <a:p>
            <a:pPr>
              <a:spcBef>
                <a:spcPts val="200"/>
              </a:spcBef>
              <a:defRPr sz="1300">
                <a:solidFill>
                  <a:srgbClr val="5A7373"/>
                </a:solidFill>
                <a:latin typeface="Arial"/>
              </a:defRPr>
            </a:pPr>
            <a:r>
              <a:t>门槛极低，任何人都可以通过质押质保多开账户，赚取长周期流动的黄金资产管道收益</a:t>
            </a:r>
          </a:p>
        </p:txBody>
      </p:sp>
      <p:sp>
        <p:nvSpPr>
          <p:cNvPr id="4" name="Rounded Rectangle 3"/>
          <p:cNvSpPr/>
          <p:nvPr/>
        </p:nvSpPr>
        <p:spPr>
          <a:xfrm>
            <a:off x="548640" y="1645920"/>
            <a:ext cx="3383280" cy="4114800"/>
          </a:xfrm>
          <a:prstGeom prst="roundRect">
            <a:avLst/>
          </a:prstGeom>
          <a:solidFill>
            <a:srgbClr val="FFFFFF"/>
          </a:solidFill>
          <a:ln>
            <a:noFill/>
          </a:ln>
          <a:effectLst>
            <a:outerShdw blurRad="18000" dist="8000" dir="5400000">
              <a:srgbClr val="000000">
                <a:alpha val="8000"/>
              </a:srgbClr>
            </a:outerShdw>
          </a:effectLst>
        </p:spPr>
        <p:style>
          <a:lnRef idx="1">
            <a:schemeClr val="accent1"/>
          </a:lnRef>
          <a:fillRef idx="3">
            <a:schemeClr val="accent1"/>
          </a:fillRef>
          <a:effectRef idx="2">
            <a:schemeClr val="accent1"/>
          </a:effectRef>
          <a:fontRef idx="minor">
            <a:schemeClr val="lt1"/>
          </a:fontRef>
        </p:style>
        <p:txBody>
          <a:bodyPr rtlCol="0" anchor="ctr" wrap="square" lIns="274320" tIns="274320"/>
          <a:lstStyle/>
          <a:p>
            <a:pPr algn="ctr">
              <a:spcAft>
                <a:spcPts val="1400"/>
              </a:spcAft>
              <a:defRPr sz="1800" b="1">
                <a:solidFill>
                  <a:srgbClr val="111E1E"/>
                </a:solidFill>
                <a:latin typeface="Georgia"/>
              </a:defRPr>
            </a:pPr>
            <a:r>
              <a:t>入场门槛与上限 💰</a:t>
            </a:r>
          </a:p>
          <a:p>
            <a:pPr>
              <a:spcAft>
                <a:spcPts val="1200"/>
              </a:spcAft>
              <a:defRPr sz="2800" b="1">
                <a:solidFill>
                  <a:srgbClr val="00CCB6"/>
                </a:solidFill>
                <a:latin typeface="Arial"/>
              </a:defRPr>
            </a:pPr>
            <a:r>
              <a:t>300U ~ 10,000U</a:t>
            </a:r>
          </a:p>
          <a:p>
            <a:pPr>
              <a:spcBef>
                <a:spcPts val="400"/>
              </a:spcBef>
              <a:defRPr sz="1200">
                <a:solidFill>
                  <a:srgbClr val="5A7373"/>
                </a:solidFill>
                <a:latin typeface="Arial"/>
              </a:defRPr>
            </a:pPr>
            <a:r>
              <a:t>不限制开设账户数量，允许一个人多开多次。但严格限制单账户上限 1 万U。防止少数巨鲸只躺吃超高流水，而无法产生分布式的真实“人头活跃度”。</a:t>
            </a:r>
          </a:p>
        </p:txBody>
      </p:sp>
      <p:sp>
        <p:nvSpPr>
          <p:cNvPr id="5" name="Rounded Rectangle 4"/>
          <p:cNvSpPr/>
          <p:nvPr/>
        </p:nvSpPr>
        <p:spPr>
          <a:xfrm>
            <a:off x="4206240" y="1645920"/>
            <a:ext cx="3383280" cy="4114800"/>
          </a:xfrm>
          <a:prstGeom prst="roundRect">
            <a:avLst/>
          </a:prstGeom>
          <a:solidFill>
            <a:srgbClr val="FFFFFF"/>
          </a:solidFill>
          <a:ln>
            <a:noFill/>
          </a:ln>
          <a:effectLst>
            <a:outerShdw blurRad="18000" dist="8000" dir="5400000">
              <a:srgbClr val="000000">
                <a:alpha val="8000"/>
              </a:srgbClr>
            </a:outerShdw>
          </a:effectLst>
        </p:spPr>
        <p:style>
          <a:lnRef idx="1">
            <a:schemeClr val="accent1"/>
          </a:lnRef>
          <a:fillRef idx="3">
            <a:schemeClr val="accent1"/>
          </a:fillRef>
          <a:effectRef idx="2">
            <a:schemeClr val="accent1"/>
          </a:effectRef>
          <a:fontRef idx="minor">
            <a:schemeClr val="lt1"/>
          </a:fontRef>
        </p:style>
        <p:txBody>
          <a:bodyPr rtlCol="0" anchor="ctr" wrap="square" lIns="274320" tIns="274320"/>
          <a:lstStyle/>
          <a:p>
            <a:pPr algn="ctr">
              <a:spcAft>
                <a:spcPts val="1400"/>
              </a:spcAft>
              <a:defRPr sz="1800" b="1">
                <a:solidFill>
                  <a:srgbClr val="111E1E"/>
                </a:solidFill>
                <a:latin typeface="Georgia"/>
              </a:defRPr>
            </a:pPr>
            <a:r>
              <a:t>每日收益补贴 📈</a:t>
            </a:r>
          </a:p>
          <a:p>
            <a:pPr>
              <a:spcAft>
                <a:spcPts val="1200"/>
              </a:spcAft>
              <a:defRPr sz="2800" b="1">
                <a:solidFill>
                  <a:srgbClr val="00CCB6"/>
                </a:solidFill>
                <a:latin typeface="Arial"/>
              </a:defRPr>
            </a:pPr>
            <a:r>
              <a:t>1% 焊死固定发放</a:t>
            </a:r>
          </a:p>
          <a:p>
            <a:pPr>
              <a:spcBef>
                <a:spcPts val="400"/>
              </a:spcBef>
              <a:defRPr sz="1200">
                <a:solidFill>
                  <a:srgbClr val="5A7373"/>
                </a:solidFill>
                <a:latin typeface="Arial"/>
              </a:defRPr>
            </a:pPr>
            <a:r>
              <a:t>平稳内测期间，直接焊死在每天 1%（后续正常运行根据 Visa 系统流水收益率 0.8%-1.2% 之间浮动波动）。每日结算、极速变现到提现钱包。</a:t>
            </a:r>
          </a:p>
        </p:txBody>
      </p:sp>
      <p:sp>
        <p:nvSpPr>
          <p:cNvPr id="6" name="Rounded Rectangle 5"/>
          <p:cNvSpPr/>
          <p:nvPr/>
        </p:nvSpPr>
        <p:spPr>
          <a:xfrm>
            <a:off x="7863840" y="1645920"/>
            <a:ext cx="3383280" cy="4114800"/>
          </a:xfrm>
          <a:prstGeom prst="roundRect">
            <a:avLst/>
          </a:prstGeom>
          <a:solidFill>
            <a:srgbClr val="FFFFFF"/>
          </a:solidFill>
          <a:ln>
            <a:noFill/>
          </a:ln>
          <a:effectLst>
            <a:outerShdw blurRad="18000" dist="8000" dir="5400000">
              <a:srgbClr val="000000">
                <a:alpha val="8000"/>
              </a:srgbClr>
            </a:outerShdw>
          </a:effectLst>
        </p:spPr>
        <p:style>
          <a:lnRef idx="1">
            <a:schemeClr val="accent1"/>
          </a:lnRef>
          <a:fillRef idx="3">
            <a:schemeClr val="accent1"/>
          </a:fillRef>
          <a:effectRef idx="2">
            <a:schemeClr val="accent1"/>
          </a:effectRef>
          <a:fontRef idx="minor">
            <a:schemeClr val="lt1"/>
          </a:fontRef>
        </p:style>
        <p:txBody>
          <a:bodyPr rtlCol="0" anchor="ctr" wrap="square" lIns="274320" tIns="274320"/>
          <a:lstStyle/>
          <a:p>
            <a:pPr algn="ctr">
              <a:spcAft>
                <a:spcPts val="1400"/>
              </a:spcAft>
              <a:defRPr sz="1800" b="1">
                <a:solidFill>
                  <a:srgbClr val="111E1E"/>
                </a:solidFill>
                <a:latin typeface="Georgia"/>
              </a:defRPr>
            </a:pPr>
            <a:r>
              <a:t>倍数出局保障 🛡️</a:t>
            </a:r>
          </a:p>
          <a:p>
            <a:pPr>
              <a:spcAft>
                <a:spcPts val="1200"/>
              </a:spcAft>
              <a:defRPr sz="2800" b="1">
                <a:solidFill>
                  <a:srgbClr val="00CCB6"/>
                </a:solidFill>
                <a:latin typeface="Arial"/>
              </a:defRPr>
            </a:pPr>
            <a:r>
              <a:t>3.5 倍封顶自动离场</a:t>
            </a:r>
          </a:p>
          <a:p>
            <a:pPr>
              <a:spcBef>
                <a:spcPts val="400"/>
              </a:spcBef>
              <a:defRPr sz="1200">
                <a:solidFill>
                  <a:srgbClr val="5A7373"/>
                </a:solidFill>
                <a:latin typeface="Arial"/>
              </a:defRPr>
            </a:pPr>
            <a:r>
              <a:t>所有收益（含静动态补贴）累计达到初始质押金额的 3.5 倍时，该账户合约完美封顶出局。例如：啥也不干，350天躺拿 350% 离场！</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AFCFC"/>
        </a:solidFill>
        <a:effectLst/>
      </p:bgPr>
    </p:bg>
    <p:spTree>
      <p:nvGrpSpPr>
        <p:cNvPr id="1" name=""/>
        <p:cNvGrpSpPr/>
        <p:nvPr/>
      </p:nvGrpSpPr>
      <p:grpSpPr/>
      <p:sp>
        <p:nvSpPr>
          <p:cNvPr id="2" name="Rectangle 1"/>
          <p:cNvSpPr/>
          <p:nvPr/>
        </p:nvSpPr>
        <p:spPr>
          <a:xfrm>
            <a:off x="457200" y="365760"/>
            <a:ext cx="109728" cy="640080"/>
          </a:xfrm>
          <a:prstGeom prst="rect">
            <a:avLst/>
          </a:prstGeom>
          <a:solidFill>
            <a:srgbClr val="00CCB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85800" y="256032"/>
            <a:ext cx="10515600" cy="822960"/>
          </a:xfrm>
          <a:prstGeom prst="rect">
            <a:avLst/>
          </a:prstGeom>
          <a:noFill/>
        </p:spPr>
        <p:txBody>
          <a:bodyPr wrap="square" tIns="0" bIns="0" lIns="0" rIns="0">
            <a:spAutoFit/>
          </a:bodyPr>
          <a:lstStyle/>
          <a:p>
            <a:pPr>
              <a:defRPr sz="2600" b="1">
                <a:solidFill>
                  <a:srgbClr val="111E1E"/>
                </a:solidFill>
                <a:latin typeface="Georgia"/>
              </a:defRPr>
            </a:pPr>
            <a:r>
              <a:t>极速爆发：动态 100 代不切断裂变模型与黄金 6 代复制测算</a:t>
            </a:r>
          </a:p>
          <a:p>
            <a:pPr>
              <a:spcBef>
                <a:spcPts val="200"/>
              </a:spcBef>
              <a:defRPr sz="1300">
                <a:solidFill>
                  <a:srgbClr val="5A7373"/>
                </a:solidFill>
                <a:latin typeface="Arial"/>
              </a:defRPr>
            </a:pPr>
            <a:r>
              <a:t>无大小区对碰、无大象腿限制、无平级超越剥削！直推 9 人，直接拿满 100 代团队收益</a:t>
            </a:r>
          </a:p>
        </p:txBody>
      </p:sp>
      <p:graphicFrame>
        <p:nvGraphicFramePr>
          <p:cNvPr id="4" name="Table 3"/>
          <p:cNvGraphicFramePr>
            <a:graphicFrameLocks noGrp="1"/>
          </p:cNvGraphicFramePr>
          <p:nvPr/>
        </p:nvGraphicFramePr>
        <p:xfrm>
          <a:off x="548640" y="1645920"/>
          <a:ext cx="5486400" cy="4389120"/>
        </p:xfrm>
        <a:graphic>
          <a:graphicData uri="http://schemas.openxmlformats.org/drawingml/2006/table">
            <a:tbl>
              <a:tblPr firstRow="1" bandRow="1">
                <a:tableStyleId>{5C22544A-7EE6-4342-B048-85BDC9FD1C3A}</a:tableStyleId>
              </a:tblPr>
              <a:tblGrid>
                <a:gridCol w="1828800"/>
                <a:gridCol w="1828800"/>
                <a:gridCol w="1828800"/>
              </a:tblGrid>
              <a:tr h="438912">
                <a:tc>
                  <a:txBody>
                    <a:bodyPr/>
                    <a:lstStyle/>
                    <a:p>
                      <a:pPr algn="ctr"/>
                      <a:r>
                        <a:rPr b="1" sz="1200">
                          <a:solidFill>
                            <a:srgbClr val="FFFFFF"/>
                          </a:solidFill>
                        </a:rPr>
                        <a:t>直推人数</a:t>
                      </a:r>
                    </a:p>
                  </a:txBody>
                  <a:tcPr>
                    <a:solidFill>
                      <a:srgbClr val="00CCB6"/>
                    </a:solidFill>
                  </a:tcPr>
                </a:tc>
                <a:tc>
                  <a:txBody>
                    <a:bodyPr/>
                    <a:lstStyle/>
                    <a:p>
                      <a:pPr algn="ctr"/>
                      <a:r>
                        <a:rPr b="1" sz="1200">
                          <a:solidFill>
                            <a:srgbClr val="FFFFFF"/>
                          </a:solidFill>
                        </a:rPr>
                        <a:t>解锁代数</a:t>
                      </a:r>
                    </a:p>
                  </a:txBody>
                  <a:tcPr>
                    <a:solidFill>
                      <a:srgbClr val="00CCB6"/>
                    </a:solidFill>
                  </a:tcPr>
                </a:tc>
                <a:tc>
                  <a:txBody>
                    <a:bodyPr/>
                    <a:lstStyle/>
                    <a:p>
                      <a:pPr algn="ctr"/>
                      <a:r>
                        <a:rPr b="1" sz="1200">
                          <a:solidFill>
                            <a:srgbClr val="FFFFFF"/>
                          </a:solidFill>
                        </a:rPr>
                        <a:t>团队收益比例</a:t>
                      </a:r>
                    </a:p>
                  </a:txBody>
                  <a:tcPr>
                    <a:solidFill>
                      <a:srgbClr val="00CCB6"/>
                    </a:solidFill>
                  </a:tcPr>
                </a:tc>
              </a:tr>
              <a:tr h="438912">
                <a:tc>
                  <a:txBody>
                    <a:bodyPr/>
                    <a:lstStyle/>
                    <a:p>
                      <a:pPr algn="ctr"/>
                      <a:r>
                        <a:rPr sz="1100">
                          <a:solidFill>
                            <a:srgbClr val="111E1E"/>
                          </a:solidFill>
                        </a:rPr>
                        <a:t>直推 1 人</a:t>
                      </a:r>
                    </a:p>
                  </a:txBody>
                  <a:tcPr>
                    <a:solidFill>
                      <a:srgbClr val="FFFFFF"/>
                    </a:solidFill>
                  </a:tcPr>
                </a:tc>
                <a:tc>
                  <a:txBody>
                    <a:bodyPr/>
                    <a:lstStyle/>
                    <a:p>
                      <a:pPr algn="ctr"/>
                      <a:r>
                        <a:rPr sz="1100">
                          <a:solidFill>
                            <a:srgbClr val="111E1E"/>
                          </a:solidFill>
                        </a:rPr>
                        <a:t>拿第 1 代</a:t>
                      </a:r>
                    </a:p>
                  </a:txBody>
                  <a:tcPr>
                    <a:solidFill>
                      <a:srgbClr val="FFFFFF"/>
                    </a:solidFill>
                  </a:tcPr>
                </a:tc>
                <a:tc>
                  <a:txBody>
                    <a:bodyPr/>
                    <a:lstStyle/>
                    <a:p>
                      <a:pPr algn="ctr"/>
                      <a:r>
                        <a:rPr sz="1100">
                          <a:solidFill>
                            <a:srgbClr val="111E1E"/>
                          </a:solidFill>
                        </a:rPr>
                        <a:t>5%</a:t>
                      </a:r>
                    </a:p>
                  </a:txBody>
                  <a:tcPr>
                    <a:solidFill>
                      <a:srgbClr val="FFFFFF"/>
                    </a:solidFill>
                  </a:tcPr>
                </a:tc>
              </a:tr>
              <a:tr h="438912">
                <a:tc>
                  <a:txBody>
                    <a:bodyPr/>
                    <a:lstStyle/>
                    <a:p>
                      <a:pPr algn="ctr"/>
                      <a:r>
                        <a:rPr sz="1100">
                          <a:solidFill>
                            <a:srgbClr val="111E1E"/>
                          </a:solidFill>
                        </a:rPr>
                        <a:t>直推 2 人</a:t>
                      </a:r>
                    </a:p>
                  </a:txBody>
                  <a:tcPr>
                    <a:solidFill>
                      <a:srgbClr val="EEFAF8"/>
                    </a:solidFill>
                  </a:tcPr>
                </a:tc>
                <a:tc>
                  <a:txBody>
                    <a:bodyPr/>
                    <a:lstStyle/>
                    <a:p>
                      <a:pPr algn="ctr"/>
                      <a:r>
                        <a:rPr sz="1100">
                          <a:solidFill>
                            <a:srgbClr val="111E1E"/>
                          </a:solidFill>
                        </a:rPr>
                        <a:t>拿第 2 代</a:t>
                      </a:r>
                    </a:p>
                  </a:txBody>
                  <a:tcPr>
                    <a:solidFill>
                      <a:srgbClr val="EEFAF8"/>
                    </a:solidFill>
                  </a:tcPr>
                </a:tc>
                <a:tc>
                  <a:txBody>
                    <a:bodyPr/>
                    <a:lstStyle/>
                    <a:p>
                      <a:pPr algn="ctr"/>
                      <a:r>
                        <a:rPr sz="1100">
                          <a:solidFill>
                            <a:srgbClr val="111E1E"/>
                          </a:solidFill>
                        </a:rPr>
                        <a:t>6%</a:t>
                      </a:r>
                    </a:p>
                  </a:txBody>
                  <a:tcPr>
                    <a:solidFill>
                      <a:srgbClr val="EEFAF8"/>
                    </a:solidFill>
                  </a:tcPr>
                </a:tc>
              </a:tr>
              <a:tr h="438912">
                <a:tc>
                  <a:txBody>
                    <a:bodyPr/>
                    <a:lstStyle/>
                    <a:p>
                      <a:pPr algn="ctr"/>
                      <a:r>
                        <a:rPr sz="1100">
                          <a:solidFill>
                            <a:srgbClr val="111E1E"/>
                          </a:solidFill>
                        </a:rPr>
                        <a:t>直推 3 人</a:t>
                      </a:r>
                    </a:p>
                  </a:txBody>
                  <a:tcPr>
                    <a:solidFill>
                      <a:srgbClr val="FFFFFF"/>
                    </a:solidFill>
                  </a:tcPr>
                </a:tc>
                <a:tc>
                  <a:txBody>
                    <a:bodyPr/>
                    <a:lstStyle/>
                    <a:p>
                      <a:pPr algn="ctr"/>
                      <a:r>
                        <a:rPr sz="1100">
                          <a:solidFill>
                            <a:srgbClr val="111E1E"/>
                          </a:solidFill>
                        </a:rPr>
                        <a:t>拿第 3 代</a:t>
                      </a:r>
                    </a:p>
                  </a:txBody>
                  <a:tcPr>
                    <a:solidFill>
                      <a:srgbClr val="FFFFFF"/>
                    </a:solidFill>
                  </a:tcPr>
                </a:tc>
                <a:tc>
                  <a:txBody>
                    <a:bodyPr/>
                    <a:lstStyle/>
                    <a:p>
                      <a:pPr algn="ctr"/>
                      <a:r>
                        <a:rPr sz="1100">
                          <a:solidFill>
                            <a:srgbClr val="111E1E"/>
                          </a:solidFill>
                        </a:rPr>
                        <a:t>7%</a:t>
                      </a:r>
                    </a:p>
                  </a:txBody>
                  <a:tcPr>
                    <a:solidFill>
                      <a:srgbClr val="FFFFFF"/>
                    </a:solidFill>
                  </a:tcPr>
                </a:tc>
              </a:tr>
              <a:tr h="438912">
                <a:tc>
                  <a:txBody>
                    <a:bodyPr/>
                    <a:lstStyle/>
                    <a:p>
                      <a:pPr algn="ctr"/>
                      <a:r>
                        <a:rPr sz="1100">
                          <a:solidFill>
                            <a:srgbClr val="111E1E"/>
                          </a:solidFill>
                        </a:rPr>
                        <a:t>直推 4 人</a:t>
                      </a:r>
                    </a:p>
                  </a:txBody>
                  <a:tcPr>
                    <a:solidFill>
                      <a:srgbClr val="EEFAF8"/>
                    </a:solidFill>
                  </a:tcPr>
                </a:tc>
                <a:tc>
                  <a:txBody>
                    <a:bodyPr/>
                    <a:lstStyle/>
                    <a:p>
                      <a:pPr algn="ctr"/>
                      <a:r>
                        <a:rPr sz="1100">
                          <a:solidFill>
                            <a:srgbClr val="111E1E"/>
                          </a:solidFill>
                        </a:rPr>
                        <a:t>拿第 4 代</a:t>
                      </a:r>
                    </a:p>
                  </a:txBody>
                  <a:tcPr>
                    <a:solidFill>
                      <a:srgbClr val="EEFAF8"/>
                    </a:solidFill>
                  </a:tcPr>
                </a:tc>
                <a:tc>
                  <a:txBody>
                    <a:bodyPr/>
                    <a:lstStyle/>
                    <a:p>
                      <a:pPr algn="ctr"/>
                      <a:r>
                        <a:rPr sz="1100">
                          <a:solidFill>
                            <a:srgbClr val="111E1E"/>
                          </a:solidFill>
                        </a:rPr>
                        <a:t>8%</a:t>
                      </a:r>
                    </a:p>
                  </a:txBody>
                  <a:tcPr>
                    <a:solidFill>
                      <a:srgbClr val="EEFAF8"/>
                    </a:solidFill>
                  </a:tcPr>
                </a:tc>
              </a:tr>
              <a:tr h="438912">
                <a:tc>
                  <a:txBody>
                    <a:bodyPr/>
                    <a:lstStyle/>
                    <a:p>
                      <a:pPr algn="ctr"/>
                      <a:r>
                        <a:rPr sz="1100">
                          <a:solidFill>
                            <a:srgbClr val="111E1E"/>
                          </a:solidFill>
                        </a:rPr>
                        <a:t>直推 5 人</a:t>
                      </a:r>
                    </a:p>
                  </a:txBody>
                  <a:tcPr>
                    <a:solidFill>
                      <a:srgbClr val="FFFFFF"/>
                    </a:solidFill>
                  </a:tcPr>
                </a:tc>
                <a:tc>
                  <a:txBody>
                    <a:bodyPr/>
                    <a:lstStyle/>
                    <a:p>
                      <a:pPr algn="ctr"/>
                      <a:r>
                        <a:rPr sz="1100">
                          <a:solidFill>
                            <a:srgbClr val="111E1E"/>
                          </a:solidFill>
                        </a:rPr>
                        <a:t>拿第 5 代</a:t>
                      </a:r>
                    </a:p>
                  </a:txBody>
                  <a:tcPr>
                    <a:solidFill>
                      <a:srgbClr val="FFFFFF"/>
                    </a:solidFill>
                  </a:tcPr>
                </a:tc>
                <a:tc>
                  <a:txBody>
                    <a:bodyPr/>
                    <a:lstStyle/>
                    <a:p>
                      <a:pPr algn="ctr"/>
                      <a:r>
                        <a:rPr sz="1100">
                          <a:solidFill>
                            <a:srgbClr val="111E1E"/>
                          </a:solidFill>
                        </a:rPr>
                        <a:t>9%</a:t>
                      </a:r>
                    </a:p>
                  </a:txBody>
                  <a:tcPr>
                    <a:solidFill>
                      <a:srgbClr val="FFFFFF"/>
                    </a:solidFill>
                  </a:tcPr>
                </a:tc>
              </a:tr>
              <a:tr h="438912">
                <a:tc>
                  <a:txBody>
                    <a:bodyPr/>
                    <a:lstStyle/>
                    <a:p>
                      <a:pPr algn="ctr"/>
                      <a:r>
                        <a:rPr sz="1100">
                          <a:solidFill>
                            <a:srgbClr val="111E1E"/>
                          </a:solidFill>
                        </a:rPr>
                        <a:t>直推 6 人</a:t>
                      </a:r>
                    </a:p>
                  </a:txBody>
                  <a:tcPr>
                    <a:solidFill>
                      <a:srgbClr val="EEFAF8"/>
                    </a:solidFill>
                  </a:tcPr>
                </a:tc>
                <a:tc>
                  <a:txBody>
                    <a:bodyPr/>
                    <a:lstStyle/>
                    <a:p>
                      <a:pPr algn="ctr"/>
                      <a:r>
                        <a:rPr sz="1100">
                          <a:solidFill>
                            <a:srgbClr val="111E1E"/>
                          </a:solidFill>
                        </a:rPr>
                        <a:t>拿第 6 代</a:t>
                      </a:r>
                    </a:p>
                  </a:txBody>
                  <a:tcPr>
                    <a:solidFill>
                      <a:srgbClr val="EEFAF8"/>
                    </a:solidFill>
                  </a:tcPr>
                </a:tc>
                <a:tc>
                  <a:txBody>
                    <a:bodyPr/>
                    <a:lstStyle/>
                    <a:p>
                      <a:pPr algn="ctr"/>
                      <a:r>
                        <a:rPr sz="1100">
                          <a:solidFill>
                            <a:srgbClr val="111E1E"/>
                          </a:solidFill>
                        </a:rPr>
                        <a:t>10%</a:t>
                      </a:r>
                    </a:p>
                  </a:txBody>
                  <a:tcPr>
                    <a:solidFill>
                      <a:srgbClr val="EEFAF8"/>
                    </a:solidFill>
                  </a:tcPr>
                </a:tc>
              </a:tr>
              <a:tr h="438912">
                <a:tc>
                  <a:txBody>
                    <a:bodyPr/>
                    <a:lstStyle/>
                    <a:p>
                      <a:pPr algn="ctr"/>
                      <a:r>
                        <a:rPr sz="1100">
                          <a:solidFill>
                            <a:srgbClr val="111E1E"/>
                          </a:solidFill>
                        </a:rPr>
                        <a:t>直推 7 人</a:t>
                      </a:r>
                    </a:p>
                  </a:txBody>
                  <a:tcPr>
                    <a:solidFill>
                      <a:srgbClr val="FFFFFF"/>
                    </a:solidFill>
                  </a:tcPr>
                </a:tc>
                <a:tc>
                  <a:txBody>
                    <a:bodyPr/>
                    <a:lstStyle/>
                    <a:p>
                      <a:pPr algn="ctr"/>
                      <a:r>
                        <a:rPr sz="1100">
                          <a:solidFill>
                            <a:srgbClr val="111E1E"/>
                          </a:solidFill>
                        </a:rPr>
                        <a:t>拿第 7-20 代</a:t>
                      </a:r>
                    </a:p>
                  </a:txBody>
                  <a:tcPr>
                    <a:solidFill>
                      <a:srgbClr val="FFFFFF"/>
                    </a:solidFill>
                  </a:tcPr>
                </a:tc>
                <a:tc>
                  <a:txBody>
                    <a:bodyPr/>
                    <a:lstStyle/>
                    <a:p>
                      <a:pPr algn="ctr"/>
                      <a:r>
                        <a:rPr sz="1100">
                          <a:solidFill>
                            <a:srgbClr val="111E1E"/>
                          </a:solidFill>
                        </a:rPr>
                        <a:t>每代 3%</a:t>
                      </a:r>
                    </a:p>
                  </a:txBody>
                  <a:tcPr>
                    <a:solidFill>
                      <a:srgbClr val="FFFFFF"/>
                    </a:solidFill>
                  </a:tcPr>
                </a:tc>
              </a:tr>
              <a:tr h="438912">
                <a:tc>
                  <a:txBody>
                    <a:bodyPr/>
                    <a:lstStyle/>
                    <a:p>
                      <a:pPr algn="ctr"/>
                      <a:r>
                        <a:rPr sz="1100">
                          <a:solidFill>
                            <a:srgbClr val="111E1E"/>
                          </a:solidFill>
                        </a:rPr>
                        <a:t>直推 8 人</a:t>
                      </a:r>
                    </a:p>
                  </a:txBody>
                  <a:tcPr>
                    <a:solidFill>
                      <a:srgbClr val="EEFAF8"/>
                    </a:solidFill>
                  </a:tcPr>
                </a:tc>
                <a:tc>
                  <a:txBody>
                    <a:bodyPr/>
                    <a:lstStyle/>
                    <a:p>
                      <a:pPr algn="ctr"/>
                      <a:r>
                        <a:rPr sz="1100">
                          <a:solidFill>
                            <a:srgbClr val="111E1E"/>
                          </a:solidFill>
                        </a:rPr>
                        <a:t>拿第 21-30 代</a:t>
                      </a:r>
                    </a:p>
                  </a:txBody>
                  <a:tcPr>
                    <a:solidFill>
                      <a:srgbClr val="EEFAF8"/>
                    </a:solidFill>
                  </a:tcPr>
                </a:tc>
                <a:tc>
                  <a:txBody>
                    <a:bodyPr/>
                    <a:lstStyle/>
                    <a:p>
                      <a:pPr algn="ctr"/>
                      <a:r>
                        <a:rPr sz="1100">
                          <a:solidFill>
                            <a:srgbClr val="111E1E"/>
                          </a:solidFill>
                        </a:rPr>
                        <a:t>每代 2%</a:t>
                      </a:r>
                    </a:p>
                  </a:txBody>
                  <a:tcPr>
                    <a:solidFill>
                      <a:srgbClr val="EEFAF8"/>
                    </a:solidFill>
                  </a:tcPr>
                </a:tc>
              </a:tr>
              <a:tr h="438912">
                <a:tc>
                  <a:txBody>
                    <a:bodyPr/>
                    <a:lstStyle/>
                    <a:p>
                      <a:pPr algn="ctr"/>
                      <a:r>
                        <a:rPr sz="1100">
                          <a:solidFill>
                            <a:srgbClr val="111E1E"/>
                          </a:solidFill>
                        </a:rPr>
                        <a:t>直推 9 人</a:t>
                      </a:r>
                    </a:p>
                  </a:txBody>
                  <a:tcPr>
                    <a:solidFill>
                      <a:srgbClr val="FFFFFF"/>
                    </a:solidFill>
                  </a:tcPr>
                </a:tc>
                <a:tc>
                  <a:txBody>
                    <a:bodyPr/>
                    <a:lstStyle/>
                    <a:p>
                      <a:pPr algn="ctr"/>
                      <a:r>
                        <a:rPr sz="1100">
                          <a:solidFill>
                            <a:srgbClr val="111E1E"/>
                          </a:solidFill>
                        </a:rPr>
                        <a:t>拿第 31-100 代</a:t>
                      </a:r>
                    </a:p>
                  </a:txBody>
                  <a:tcPr>
                    <a:solidFill>
                      <a:srgbClr val="FFFFFF"/>
                    </a:solidFill>
                  </a:tcPr>
                </a:tc>
                <a:tc>
                  <a:txBody>
                    <a:bodyPr/>
                    <a:lstStyle/>
                    <a:p>
                      <a:pPr algn="ctr"/>
                      <a:r>
                        <a:rPr sz="1100">
                          <a:solidFill>
                            <a:srgbClr val="111E1E"/>
                          </a:solidFill>
                        </a:rPr>
                        <a:t>每代 0.5%</a:t>
                      </a:r>
                    </a:p>
                  </a:txBody>
                  <a:tcPr>
                    <a:solidFill>
                      <a:srgbClr val="FFFFFF"/>
                    </a:solidFill>
                  </a:tcPr>
                </a:tc>
              </a:tr>
            </a:tbl>
          </a:graphicData>
        </a:graphic>
      </p:graphicFrame>
      <p:sp>
        <p:nvSpPr>
          <p:cNvPr id="5" name="Rounded Rectangle 4"/>
          <p:cNvSpPr/>
          <p:nvPr/>
        </p:nvSpPr>
        <p:spPr>
          <a:xfrm>
            <a:off x="6309360" y="1645920"/>
            <a:ext cx="5303520" cy="4389120"/>
          </a:xfrm>
          <a:prstGeom prst="roundRect">
            <a:avLst/>
          </a:prstGeom>
          <a:solidFill>
            <a:srgbClr val="EEFAF8"/>
          </a:solidFill>
          <a:ln w="19050">
            <a:solidFill>
              <a:srgbClr val="00CCB6"/>
            </a:solidFill>
          </a:ln>
          <a:effectLst>
            <a:outerShdw blurRad="18000" dist="8000" dir="5400000">
              <a:srgbClr val="000000">
                <a:alpha val="8000"/>
              </a:srgbClr>
            </a:outerShdw>
          </a:effectLst>
        </p:spPr>
        <p:style>
          <a:lnRef idx="1">
            <a:schemeClr val="accent1"/>
          </a:lnRef>
          <a:fillRef idx="3">
            <a:schemeClr val="accent1"/>
          </a:fillRef>
          <a:effectRef idx="2">
            <a:schemeClr val="accent1"/>
          </a:effectRef>
          <a:fontRef idx="minor">
            <a:schemeClr val="lt1"/>
          </a:fontRef>
        </p:style>
        <p:txBody>
          <a:bodyPr rtlCol="0" anchor="ctr" wrap="square" lIns="274320" tIns="274320"/>
          <a:lstStyle/>
          <a:p>
            <a:pPr algn="ctr">
              <a:spcAft>
                <a:spcPts val="1000"/>
              </a:spcAft>
              <a:defRPr sz="2000" b="1">
                <a:solidFill>
                  <a:srgbClr val="00CCB6"/>
                </a:solidFill>
                <a:latin typeface="Georgia"/>
              </a:defRPr>
            </a:pPr>
            <a:r>
              <a:t>黄金 '9 × 6' 爆发测算 🚀</a:t>
            </a:r>
          </a:p>
          <a:p>
            <a:pPr>
              <a:spcBef>
                <a:spcPts val="200"/>
              </a:spcBef>
              <a:spcAft>
                <a:spcPts val="600"/>
              </a:spcAft>
            </a:pPr>
            <a:r>
              <a:rPr sz="1300" b="1">
                <a:solidFill>
                  <a:srgbClr val="111E1E"/>
                </a:solidFill>
                <a:latin typeface="Arial"/>
              </a:rPr>
              <a:t>• 极致团队裂变: </a:t>
            </a:r>
            <a:r>
              <a:rPr sz="1200">
                <a:solidFill>
                  <a:srgbClr val="5A7373"/>
                </a:solidFill>
                <a:latin typeface="Arial"/>
              </a:rPr>
              <a:t>直推 9 人，每人向下简单复制六代，你将拥有一支近 60 万人（597,870人）的庞大持卡消费军团。</a:t>
            </a:r>
          </a:p>
          <a:p>
            <a:pPr>
              <a:spcBef>
                <a:spcPts val="200"/>
              </a:spcBef>
              <a:spcAft>
                <a:spcPts val="600"/>
              </a:spcAft>
            </a:pPr>
            <a:r>
              <a:rPr sz="1300" b="1">
                <a:solidFill>
                  <a:srgbClr val="111E1E"/>
                </a:solidFill>
                <a:latin typeface="Arial"/>
              </a:rPr>
              <a:t>• 每日高额动态薪资: </a:t>
            </a:r>
            <a:r>
              <a:rPr sz="1200">
                <a:solidFill>
                  <a:srgbClr val="5A7373"/>
                </a:solidFill>
                <a:latin typeface="Arial"/>
              </a:rPr>
              <a:t>假设团队人均仅按最底部的 300U 质押进场，一天的团队静态收益就有 179 万U，你可拿到高达 177,119 U 的日薪福利！</a:t>
            </a:r>
          </a:p>
          <a:p>
            <a:pPr>
              <a:spcBef>
                <a:spcPts val="200"/>
              </a:spcBef>
              <a:spcAft>
                <a:spcPts val="600"/>
              </a:spcAft>
            </a:pPr>
            <a:r>
              <a:rPr sz="1300" b="1">
                <a:solidFill>
                  <a:srgbClr val="111E1E"/>
                </a:solidFill>
                <a:latin typeface="Arial"/>
              </a:rPr>
              <a:t>• 大格局：反向激励机制: </a:t>
            </a:r>
            <a:r>
              <a:rPr sz="1200">
                <a:solidFill>
                  <a:srgbClr val="5A7373"/>
                </a:solidFill>
                <a:latin typeface="Arial"/>
              </a:rPr>
              <a:t>第一代 5% ➡️ 第六代 10%！越深提成越高，逼着团队长主动去多讲课、带沙龙、协助第4、5、6代代理迅速出业绩，团队高度粘性凝结。</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AFCFC"/>
        </a:solidFill>
        <a:effectLst/>
      </p:bgPr>
    </p:bg>
    <p:spTree>
      <p:nvGrpSpPr>
        <p:cNvPr id="1" name=""/>
        <p:cNvGrpSpPr/>
        <p:nvPr/>
      </p:nvGrpSpPr>
      <p:grpSpPr/>
      <p:sp>
        <p:nvSpPr>
          <p:cNvPr id="2" name="Rectangle 1"/>
          <p:cNvSpPr/>
          <p:nvPr/>
        </p:nvSpPr>
        <p:spPr>
          <a:xfrm>
            <a:off x="457200" y="365760"/>
            <a:ext cx="109728" cy="640080"/>
          </a:xfrm>
          <a:prstGeom prst="rect">
            <a:avLst/>
          </a:prstGeom>
          <a:solidFill>
            <a:srgbClr val="00CCB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85800" y="256032"/>
            <a:ext cx="10515600" cy="822960"/>
          </a:xfrm>
          <a:prstGeom prst="rect">
            <a:avLst/>
          </a:prstGeom>
          <a:noFill/>
        </p:spPr>
        <p:txBody>
          <a:bodyPr wrap="square" tIns="0" bIns="0" lIns="0" rIns="0">
            <a:spAutoFit/>
          </a:bodyPr>
          <a:lstStyle/>
          <a:p>
            <a:pPr>
              <a:defRPr sz="2600" b="1">
                <a:solidFill>
                  <a:srgbClr val="111E1E"/>
                </a:solidFill>
                <a:latin typeface="Georgia"/>
              </a:defRPr>
            </a:pPr>
            <a:r>
              <a:t>双代币赋能与通缩增值：ENI 与 EPAY 的暴富闭环</a:t>
            </a:r>
          </a:p>
          <a:p>
            <a:pPr>
              <a:spcBef>
                <a:spcPts val="200"/>
              </a:spcBef>
              <a:defRPr sz="1300">
                <a:solidFill>
                  <a:srgbClr val="5A7373"/>
                </a:solidFill>
                <a:latin typeface="Arial"/>
              </a:defRPr>
            </a:pPr>
            <a:r>
              <a:t>90% 的主流 U 结算秒到账钱包，5% 主网重器初代币 ENI，5% 社区大本营通缩代币 EPAY</a:t>
            </a:r>
          </a:p>
        </p:txBody>
      </p:sp>
      <p:sp>
        <p:nvSpPr>
          <p:cNvPr id="4" name="Rounded Rectangle 3"/>
          <p:cNvSpPr/>
          <p:nvPr/>
        </p:nvSpPr>
        <p:spPr>
          <a:xfrm>
            <a:off x="548640" y="1645920"/>
            <a:ext cx="5303520" cy="4114800"/>
          </a:xfrm>
          <a:prstGeom prst="roundRect">
            <a:avLst/>
          </a:prstGeom>
          <a:solidFill>
            <a:srgbClr val="FFFFFF"/>
          </a:solidFill>
          <a:ln>
            <a:noFill/>
          </a:ln>
          <a:effectLst>
            <a:outerShdw blurRad="18000" dist="8000" dir="5400000">
              <a:srgbClr val="000000">
                <a:alpha val="8000"/>
              </a:srgbClr>
            </a:outerShdw>
          </a:effectLst>
        </p:spPr>
        <p:style>
          <a:lnRef idx="1">
            <a:schemeClr val="accent1"/>
          </a:lnRef>
          <a:fillRef idx="3">
            <a:schemeClr val="accent1"/>
          </a:fillRef>
          <a:effectRef idx="2">
            <a:schemeClr val="accent1"/>
          </a:effectRef>
          <a:fontRef idx="minor">
            <a:schemeClr val="lt1"/>
          </a:fontRef>
        </p:style>
        <p:txBody>
          <a:bodyPr rtlCol="0" anchor="ctr" wrap="square" lIns="274320" tIns="274320"/>
          <a:lstStyle/>
          <a:p>
            <a:pPr algn="ctr">
              <a:spcAft>
                <a:spcPts val="1400"/>
              </a:spcAft>
              <a:defRPr sz="2000" b="1">
                <a:solidFill>
                  <a:srgbClr val="111E1E"/>
                </a:solidFill>
                <a:latin typeface="Georgia"/>
              </a:defRPr>
            </a:pPr>
            <a:r>
              <a:t>ENI 艾米公链主网初代币 🪙</a:t>
            </a:r>
          </a:p>
          <a:p>
            <a:pPr>
              <a:spcBef>
                <a:spcPts val="200"/>
              </a:spcBef>
              <a:spcAft>
                <a:spcPts val="600"/>
              </a:spcAft>
            </a:pPr>
            <a:r>
              <a:rPr sz="1300" b="1">
                <a:solidFill>
                  <a:srgbClr val="111E1E"/>
                </a:solidFill>
                <a:latin typeface="Arial"/>
              </a:rPr>
              <a:t>• 5% 极度珍稀产出: </a:t>
            </a:r>
            <a:r>
              <a:rPr sz="1200">
                <a:solidFill>
                  <a:srgbClr val="5A7373"/>
                </a:solidFill>
                <a:latin typeface="Arial"/>
              </a:rPr>
              <a:t>总量仅 5% 专门用于 AnyPay 用户的消费与出金反哺奖励，其余 95% 只能依靠超级节点矿机在公网上开挖产出。</a:t>
            </a:r>
          </a:p>
          <a:p>
            <a:pPr>
              <a:spcBef>
                <a:spcPts val="200"/>
              </a:spcBef>
              <a:spcAft>
                <a:spcPts val="600"/>
              </a:spcAft>
            </a:pPr>
            <a:r>
              <a:rPr sz="1300" b="1">
                <a:solidFill>
                  <a:srgbClr val="111E1E"/>
                </a:solidFill>
                <a:latin typeface="Arial"/>
              </a:rPr>
              <a:t>• 2026年底 CEX 首发上架: </a:t>
            </a:r>
            <a:r>
              <a:rPr sz="1200">
                <a:solidFill>
                  <a:srgbClr val="5A7373"/>
                </a:solidFill>
                <a:latin typeface="Arial"/>
              </a:rPr>
              <a:t>已锁定 Binance、OKX、Coinbase 等 45 家全球顶尖交易所同步首发上架！</a:t>
            </a:r>
          </a:p>
          <a:p>
            <a:pPr>
              <a:spcBef>
                <a:spcPts val="200"/>
              </a:spcBef>
              <a:spcAft>
                <a:spcPts val="600"/>
              </a:spcAft>
            </a:pPr>
            <a:r>
              <a:rPr sz="1300" b="1">
                <a:solidFill>
                  <a:srgbClr val="111E1E"/>
                </a:solidFill>
                <a:latin typeface="Arial"/>
              </a:rPr>
              <a:t>• 初始上架保护定价: </a:t>
            </a:r>
            <a:r>
              <a:rPr sz="1200">
                <a:solidFill>
                  <a:srgbClr val="5A7373"/>
                </a:solidFill>
                <a:latin typeface="Arial"/>
              </a:rPr>
              <a:t>初始交易开盘价死死锁在 20 USDT/枚！握在手里等于提早认购了底部公链原始代币。</a:t>
            </a:r>
          </a:p>
        </p:txBody>
      </p:sp>
      <p:sp>
        <p:nvSpPr>
          <p:cNvPr id="5" name="Rounded Rectangle 4"/>
          <p:cNvSpPr/>
          <p:nvPr/>
        </p:nvSpPr>
        <p:spPr>
          <a:xfrm>
            <a:off x="6309360" y="1645920"/>
            <a:ext cx="5303520" cy="4114800"/>
          </a:xfrm>
          <a:prstGeom prst="roundRect">
            <a:avLst/>
          </a:prstGeom>
          <a:solidFill>
            <a:srgbClr val="EEFAF8"/>
          </a:solidFill>
          <a:ln w="19050">
            <a:solidFill>
              <a:srgbClr val="00CCB6"/>
            </a:solidFill>
          </a:ln>
          <a:effectLst>
            <a:outerShdw blurRad="18000" dist="8000" dir="5400000">
              <a:srgbClr val="000000">
                <a:alpha val="8000"/>
              </a:srgbClr>
            </a:outerShdw>
          </a:effectLst>
        </p:spPr>
        <p:style>
          <a:lnRef idx="1">
            <a:schemeClr val="accent1"/>
          </a:lnRef>
          <a:fillRef idx="3">
            <a:schemeClr val="accent1"/>
          </a:fillRef>
          <a:effectRef idx="2">
            <a:schemeClr val="accent1"/>
          </a:effectRef>
          <a:fontRef idx="minor">
            <a:schemeClr val="lt1"/>
          </a:fontRef>
        </p:style>
        <p:txBody>
          <a:bodyPr rtlCol="0" anchor="ctr" wrap="square" lIns="274320" tIns="274320"/>
          <a:lstStyle/>
          <a:p>
            <a:pPr algn="ctr">
              <a:spcAft>
                <a:spcPts val="1400"/>
              </a:spcAft>
              <a:defRPr sz="2000" b="1">
                <a:solidFill>
                  <a:srgbClr val="00CCB6"/>
                </a:solidFill>
                <a:latin typeface="Georgia"/>
              </a:defRPr>
            </a:pPr>
            <a:r>
              <a:t>EPAY 社区生态销毁代币 🔥</a:t>
            </a:r>
          </a:p>
          <a:p>
            <a:pPr>
              <a:spcBef>
                <a:spcPts val="200"/>
              </a:spcBef>
              <a:spcAft>
                <a:spcPts val="600"/>
              </a:spcAft>
            </a:pPr>
            <a:r>
              <a:rPr sz="1300" b="1">
                <a:solidFill>
                  <a:srgbClr val="111E1E"/>
                </a:solidFill>
                <a:latin typeface="Arial"/>
              </a:rPr>
              <a:t>• 80% 初始黑洞封印: </a:t>
            </a:r>
            <a:r>
              <a:rPr sz="1200">
                <a:solidFill>
                  <a:srgbClr val="5A7373"/>
                </a:solidFill>
                <a:latin typeface="Arial"/>
              </a:rPr>
              <a:t>总发行量极少，仅有 1 亿枚，其中 80% 已经直接打入链上死亡销毁地址（永久不复出）。</a:t>
            </a:r>
          </a:p>
          <a:p>
            <a:pPr>
              <a:spcBef>
                <a:spcPts val="200"/>
              </a:spcBef>
              <a:spcAft>
                <a:spcPts val="600"/>
              </a:spcAft>
            </a:pPr>
            <a:r>
              <a:rPr sz="1300" b="1">
                <a:solidFill>
                  <a:srgbClr val="111E1E"/>
                </a:solidFill>
                <a:latin typeface="Arial"/>
              </a:rPr>
              <a:t>• 5% 手续费全额强制买回销毁: </a:t>
            </a:r>
            <a:r>
              <a:rPr sz="1200">
                <a:solidFill>
                  <a:srgbClr val="5A7373"/>
                </a:solidFill>
                <a:latin typeface="Arial"/>
              </a:rPr>
              <a:t>AnyPay 20U 起提，每天限 1 次，提现收取 5% 手续费。这笔钱被智能合约强制到二级去中心化底池中回购 EPAY 并 100% 打入死区销毁！</a:t>
            </a:r>
          </a:p>
          <a:p>
            <a:pPr>
              <a:spcBef>
                <a:spcPts val="200"/>
              </a:spcBef>
              <a:spcAft>
                <a:spcPts val="600"/>
              </a:spcAft>
            </a:pPr>
            <a:r>
              <a:rPr sz="1300" b="1">
                <a:solidFill>
                  <a:srgbClr val="111E1E"/>
                </a:solidFill>
                <a:latin typeface="Arial"/>
              </a:rPr>
              <a:t>• 100天200倍恐怖前科: </a:t>
            </a:r>
            <a:r>
              <a:rPr sz="1200">
                <a:solidFill>
                  <a:srgbClr val="5A7373"/>
                </a:solidFill>
                <a:latin typeface="Arial"/>
              </a:rPr>
              <a:t>只要全球有人刷卡，EPAY 就会持续面临断崖式销毁！前 100 天已暴涨 200 倍。锁死手里的代币，千万不要轻易卖掉！</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